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1"/>
  </p:notesMasterIdLst>
  <p:handoutMasterIdLst>
    <p:handoutMasterId r:id="rId32"/>
  </p:handoutMasterIdLst>
  <p:sldIdLst>
    <p:sldId id="296" r:id="rId5"/>
    <p:sldId id="314" r:id="rId6"/>
    <p:sldId id="900" r:id="rId7"/>
    <p:sldId id="2202" r:id="rId8"/>
    <p:sldId id="2200" r:id="rId9"/>
    <p:sldId id="2266" r:id="rId10"/>
    <p:sldId id="2261" r:id="rId11"/>
    <p:sldId id="2196" r:id="rId12"/>
    <p:sldId id="2205" r:id="rId13"/>
    <p:sldId id="2165" r:id="rId14"/>
    <p:sldId id="2158" r:id="rId15"/>
    <p:sldId id="2180" r:id="rId16"/>
    <p:sldId id="2179" r:id="rId17"/>
    <p:sldId id="2163" r:id="rId18"/>
    <p:sldId id="2182" r:id="rId19"/>
    <p:sldId id="2231" r:id="rId20"/>
    <p:sldId id="2246" r:id="rId21"/>
    <p:sldId id="2247" r:id="rId22"/>
    <p:sldId id="2232" r:id="rId23"/>
    <p:sldId id="2263" r:id="rId24"/>
    <p:sldId id="2264" r:id="rId25"/>
    <p:sldId id="2265" r:id="rId26"/>
    <p:sldId id="2160" r:id="rId27"/>
    <p:sldId id="2203" r:id="rId28"/>
    <p:sldId id="2204" r:id="rId29"/>
    <p:sldId id="293" r:id="rId30"/>
  </p:sldIdLst>
  <p:sldSz cx="14630400" cy="8229600"/>
  <p:notesSz cx="7315200" cy="9601200"/>
  <p:defaultTextStyle>
    <a:defPPr>
      <a:defRPr lang="en-US"/>
    </a:defPPr>
    <a:lvl1pPr algn="l" defTabSz="652463" rtl="0" eaLnBrk="0" fontAlgn="base" hangingPunct="0">
      <a:spcBef>
        <a:spcPct val="0"/>
      </a:spcBef>
      <a:spcAft>
        <a:spcPct val="0"/>
      </a:spcAft>
      <a:defRPr kern="1200">
        <a:solidFill>
          <a:schemeClr val="tx1"/>
        </a:solidFill>
        <a:latin typeface="Arial" panose="020B0604020202020204" pitchFamily="34" charset="0"/>
        <a:ea typeface="ヒラギノ角ゴ Pro W3" pitchFamily="34" charset="-128"/>
        <a:cs typeface="+mn-cs"/>
      </a:defRPr>
    </a:lvl1pPr>
    <a:lvl2pPr marL="652463" indent="-195263" algn="l" defTabSz="652463" rtl="0" eaLnBrk="0" fontAlgn="base" hangingPunct="0">
      <a:spcBef>
        <a:spcPct val="0"/>
      </a:spcBef>
      <a:spcAft>
        <a:spcPct val="0"/>
      </a:spcAft>
      <a:defRPr kern="1200">
        <a:solidFill>
          <a:schemeClr val="tx1"/>
        </a:solidFill>
        <a:latin typeface="Arial" panose="020B0604020202020204" pitchFamily="34" charset="0"/>
        <a:ea typeface="ヒラギノ角ゴ Pro W3" pitchFamily="34" charset="-128"/>
        <a:cs typeface="+mn-cs"/>
      </a:defRPr>
    </a:lvl2pPr>
    <a:lvl3pPr marL="1304925" indent="-390525" algn="l" defTabSz="652463" rtl="0" eaLnBrk="0" fontAlgn="base" hangingPunct="0">
      <a:spcBef>
        <a:spcPct val="0"/>
      </a:spcBef>
      <a:spcAft>
        <a:spcPct val="0"/>
      </a:spcAft>
      <a:defRPr kern="1200">
        <a:solidFill>
          <a:schemeClr val="tx1"/>
        </a:solidFill>
        <a:latin typeface="Arial" panose="020B0604020202020204" pitchFamily="34" charset="0"/>
        <a:ea typeface="ヒラギノ角ゴ Pro W3" pitchFamily="34" charset="-128"/>
        <a:cs typeface="+mn-cs"/>
      </a:defRPr>
    </a:lvl3pPr>
    <a:lvl4pPr marL="1958975" indent="-587375" algn="l" defTabSz="652463" rtl="0" eaLnBrk="0" fontAlgn="base" hangingPunct="0">
      <a:spcBef>
        <a:spcPct val="0"/>
      </a:spcBef>
      <a:spcAft>
        <a:spcPct val="0"/>
      </a:spcAft>
      <a:defRPr kern="1200">
        <a:solidFill>
          <a:schemeClr val="tx1"/>
        </a:solidFill>
        <a:latin typeface="Arial" panose="020B0604020202020204" pitchFamily="34" charset="0"/>
        <a:ea typeface="ヒラギノ角ゴ Pro W3" pitchFamily="34" charset="-128"/>
        <a:cs typeface="+mn-cs"/>
      </a:defRPr>
    </a:lvl4pPr>
    <a:lvl5pPr marL="2611438" indent="-782638" algn="l" defTabSz="652463" rtl="0" eaLnBrk="0" fontAlgn="base" hangingPunct="0">
      <a:spcBef>
        <a:spcPct val="0"/>
      </a:spcBef>
      <a:spcAft>
        <a:spcPct val="0"/>
      </a:spcAft>
      <a:defRPr kern="1200">
        <a:solidFill>
          <a:schemeClr val="tx1"/>
        </a:solidFill>
        <a:latin typeface="Arial" panose="020B0604020202020204" pitchFamily="34" charset="0"/>
        <a:ea typeface="ヒラギノ角ゴ Pro W3"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e Ip (s)" initials="KI(" lastIdx="20" clrIdx="0">
    <p:extLst>
      <p:ext uri="{19B8F6BF-5375-455C-9EA6-DF929625EA0E}">
        <p15:presenceInfo xmlns:p15="http://schemas.microsoft.com/office/powerpoint/2012/main" userId="S::kip@cap.org::2a67b9ab-5a08-4285-8c0a-980cbaf314b8" providerId="AD"/>
      </p:ext>
    </p:extLst>
  </p:cmAuthor>
  <p:cmAuthor id="2" name="Charles Fiegl (s)" initials="CF(" lastIdx="8" clrIdx="1">
    <p:extLst>
      <p:ext uri="{19B8F6BF-5375-455C-9EA6-DF929625EA0E}">
        <p15:presenceInfo xmlns:p15="http://schemas.microsoft.com/office/powerpoint/2012/main" userId="S::cfiegl@cap.org::3292b129-82e3-4209-8e1e-f75f5e6c0c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670"/>
    <a:srgbClr val="D35E13"/>
    <a:srgbClr val="B21E28"/>
    <a:srgbClr val="408740"/>
    <a:srgbClr val="009ABF"/>
    <a:srgbClr val="267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760C8-EC2C-41C7-8C46-6755F78737BF}" v="5" dt="2022-05-04T14:25:32.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4917" autoAdjust="0"/>
  </p:normalViewPr>
  <p:slideViewPr>
    <p:cSldViewPr snapToGrid="0">
      <p:cViewPr varScale="1">
        <p:scale>
          <a:sx n="49" d="100"/>
          <a:sy n="49" d="100"/>
        </p:scale>
        <p:origin x="2600" y="192"/>
      </p:cViewPr>
      <p:guideLst/>
    </p:cSldViewPr>
  </p:slideViewPr>
  <p:notesTextViewPr>
    <p:cViewPr>
      <p:scale>
        <a:sx n="1" d="1"/>
        <a:sy n="1" d="1"/>
      </p:scale>
      <p:origin x="0" y="0"/>
    </p:cViewPr>
  </p:notesTextViewPr>
  <p:notesViewPr>
    <p:cSldViewPr snapToGrid="0">
      <p:cViewPr varScale="1">
        <p:scale>
          <a:sx n="59" d="100"/>
          <a:sy n="59" d="100"/>
        </p:scale>
        <p:origin x="22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6E89E-2E9D-4DCB-8C0C-A275BDE4EE47}" type="doc">
      <dgm:prSet loTypeId="urn:microsoft.com/office/officeart/2018/5/layout/IconCircleLabelList" loCatId="icon" qsTypeId="urn:microsoft.com/office/officeart/2005/8/quickstyle/simple2" qsCatId="simple" csTypeId="urn:microsoft.com/office/officeart/2005/8/colors/colorful1" csCatId="colorful" phldr="1"/>
      <dgm:spPr/>
      <dgm:t>
        <a:bodyPr/>
        <a:lstStyle/>
        <a:p>
          <a:endParaRPr lang="en-US"/>
        </a:p>
      </dgm:t>
    </dgm:pt>
    <dgm:pt modelId="{F4490215-9495-4B36-A3F7-A238E3B97386}">
      <dgm:prSet/>
      <dgm:spPr/>
      <dgm:t>
        <a:bodyPr/>
        <a:lstStyle/>
        <a:p>
          <a:pPr>
            <a:lnSpc>
              <a:spcPct val="100000"/>
            </a:lnSpc>
            <a:defRPr cap="all"/>
          </a:pPr>
          <a:r>
            <a:rPr lang="en-US" b="1"/>
            <a:t>Quality</a:t>
          </a:r>
          <a:endParaRPr lang="en-US"/>
        </a:p>
      </dgm:t>
    </dgm:pt>
    <dgm:pt modelId="{D355A484-DD54-448E-9A31-42C9E51D418F}" type="parTrans" cxnId="{35B8A912-E364-4F31-87FE-AFBFE26F47BB}">
      <dgm:prSet/>
      <dgm:spPr/>
      <dgm:t>
        <a:bodyPr/>
        <a:lstStyle/>
        <a:p>
          <a:endParaRPr lang="en-US"/>
        </a:p>
      </dgm:t>
    </dgm:pt>
    <dgm:pt modelId="{4D129C96-692B-49E4-9600-D89F0E89EFC8}" type="sibTrans" cxnId="{35B8A912-E364-4F31-87FE-AFBFE26F47BB}">
      <dgm:prSet/>
      <dgm:spPr/>
      <dgm:t>
        <a:bodyPr/>
        <a:lstStyle/>
        <a:p>
          <a:endParaRPr lang="en-US"/>
        </a:p>
      </dgm:t>
    </dgm:pt>
    <dgm:pt modelId="{FBEEAFCE-D1BB-4AE0-AB44-A525664AF29E}">
      <dgm:prSet/>
      <dgm:spPr/>
      <dgm:t>
        <a:bodyPr/>
        <a:lstStyle/>
        <a:p>
          <a:pPr>
            <a:lnSpc>
              <a:spcPct val="100000"/>
            </a:lnSpc>
            <a:defRPr cap="all"/>
          </a:pPr>
          <a:r>
            <a:rPr lang="en-US" b="1"/>
            <a:t>Public Health</a:t>
          </a:r>
          <a:endParaRPr lang="en-US"/>
        </a:p>
      </dgm:t>
    </dgm:pt>
    <dgm:pt modelId="{FC2E0AC4-7450-4133-8DC9-C249B186E846}" type="parTrans" cxnId="{84BF7446-CAF1-4398-89EA-965C6566E738}">
      <dgm:prSet/>
      <dgm:spPr/>
      <dgm:t>
        <a:bodyPr/>
        <a:lstStyle/>
        <a:p>
          <a:endParaRPr lang="en-US"/>
        </a:p>
      </dgm:t>
    </dgm:pt>
    <dgm:pt modelId="{C7B34068-3D94-400D-BE12-054C6C5C6F96}" type="sibTrans" cxnId="{84BF7446-CAF1-4398-89EA-965C6566E738}">
      <dgm:prSet/>
      <dgm:spPr/>
      <dgm:t>
        <a:bodyPr/>
        <a:lstStyle/>
        <a:p>
          <a:endParaRPr lang="en-US"/>
        </a:p>
      </dgm:t>
    </dgm:pt>
    <dgm:pt modelId="{5B4A9AEA-446C-417A-B183-09E327F39AD3}">
      <dgm:prSet/>
      <dgm:spPr/>
      <dgm:t>
        <a:bodyPr/>
        <a:lstStyle/>
        <a:p>
          <a:pPr>
            <a:lnSpc>
              <a:spcPct val="100000"/>
            </a:lnSpc>
            <a:defRPr cap="all"/>
          </a:pPr>
          <a:r>
            <a:rPr lang="en-US" b="1"/>
            <a:t>Career</a:t>
          </a:r>
          <a:endParaRPr lang="en-US"/>
        </a:p>
      </dgm:t>
    </dgm:pt>
    <dgm:pt modelId="{7F433225-EB85-400B-8C3B-7A80FCA239F5}" type="parTrans" cxnId="{28E864BA-A001-4F84-8199-68507E7C8684}">
      <dgm:prSet/>
      <dgm:spPr/>
      <dgm:t>
        <a:bodyPr/>
        <a:lstStyle/>
        <a:p>
          <a:endParaRPr lang="en-US"/>
        </a:p>
      </dgm:t>
    </dgm:pt>
    <dgm:pt modelId="{9332CF00-7B02-4191-9028-D31675B70BF6}" type="sibTrans" cxnId="{28E864BA-A001-4F84-8199-68507E7C8684}">
      <dgm:prSet/>
      <dgm:spPr/>
      <dgm:t>
        <a:bodyPr/>
        <a:lstStyle/>
        <a:p>
          <a:endParaRPr lang="en-US"/>
        </a:p>
      </dgm:t>
    </dgm:pt>
    <dgm:pt modelId="{53632750-6A66-4E57-9644-48CC803E5588}">
      <dgm:prSet/>
      <dgm:spPr/>
      <dgm:t>
        <a:bodyPr/>
        <a:lstStyle/>
        <a:p>
          <a:pPr>
            <a:lnSpc>
              <a:spcPct val="100000"/>
            </a:lnSpc>
            <a:defRPr cap="all"/>
          </a:pPr>
          <a:r>
            <a:rPr lang="en-US" b="1"/>
            <a:t>Workforce</a:t>
          </a:r>
          <a:endParaRPr lang="en-US"/>
        </a:p>
      </dgm:t>
    </dgm:pt>
    <dgm:pt modelId="{CF9D8A95-6B59-44B8-92BD-7C8BAEBDBB4F}" type="parTrans" cxnId="{212C225A-38B6-4F45-8A24-FCA7A9DAFC57}">
      <dgm:prSet/>
      <dgm:spPr/>
      <dgm:t>
        <a:bodyPr/>
        <a:lstStyle/>
        <a:p>
          <a:endParaRPr lang="en-US"/>
        </a:p>
      </dgm:t>
    </dgm:pt>
    <dgm:pt modelId="{3CA08766-C29C-452D-BC67-52E0CCDB8EAC}" type="sibTrans" cxnId="{212C225A-38B6-4F45-8A24-FCA7A9DAFC57}">
      <dgm:prSet/>
      <dgm:spPr/>
      <dgm:t>
        <a:bodyPr/>
        <a:lstStyle/>
        <a:p>
          <a:endParaRPr lang="en-US"/>
        </a:p>
      </dgm:t>
    </dgm:pt>
    <dgm:pt modelId="{56A2FD1D-BF09-4373-BB78-9F8E290FE7DC}" type="pres">
      <dgm:prSet presAssocID="{0296E89E-2E9D-4DCB-8C0C-A275BDE4EE47}" presName="root" presStyleCnt="0">
        <dgm:presLayoutVars>
          <dgm:dir/>
          <dgm:resizeHandles val="exact"/>
        </dgm:presLayoutVars>
      </dgm:prSet>
      <dgm:spPr/>
    </dgm:pt>
    <dgm:pt modelId="{11A6F5B8-7D5B-4B6C-A4DA-2C0942BC8E64}" type="pres">
      <dgm:prSet presAssocID="{F4490215-9495-4B36-A3F7-A238E3B97386}" presName="compNode" presStyleCnt="0"/>
      <dgm:spPr/>
    </dgm:pt>
    <dgm:pt modelId="{C34F46BE-F80C-45A3-A8E4-BC2D8E639205}" type="pres">
      <dgm:prSet presAssocID="{F4490215-9495-4B36-A3F7-A238E3B97386}" presName="iconBgRect" presStyleLbl="bgShp" presStyleIdx="0" presStyleCnt="4"/>
      <dgm:spPr/>
    </dgm:pt>
    <dgm:pt modelId="{DDE83C23-5532-4DC0-A639-4B8C82D0A21E}" type="pres">
      <dgm:prSet presAssocID="{F4490215-9495-4B36-A3F7-A238E3B973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7FAE8C1-64D2-46FC-8308-2587AEDA8C0B}" type="pres">
      <dgm:prSet presAssocID="{F4490215-9495-4B36-A3F7-A238E3B97386}" presName="spaceRect" presStyleCnt="0"/>
      <dgm:spPr/>
    </dgm:pt>
    <dgm:pt modelId="{1DF3EC45-3928-4FBC-B25D-884E2F2E604A}" type="pres">
      <dgm:prSet presAssocID="{F4490215-9495-4B36-A3F7-A238E3B97386}" presName="textRect" presStyleLbl="revTx" presStyleIdx="0" presStyleCnt="4">
        <dgm:presLayoutVars>
          <dgm:chMax val="1"/>
          <dgm:chPref val="1"/>
        </dgm:presLayoutVars>
      </dgm:prSet>
      <dgm:spPr/>
    </dgm:pt>
    <dgm:pt modelId="{15A0491D-4030-4FE2-9AEC-C4345EA8DB70}" type="pres">
      <dgm:prSet presAssocID="{4D129C96-692B-49E4-9600-D89F0E89EFC8}" presName="sibTrans" presStyleCnt="0"/>
      <dgm:spPr/>
    </dgm:pt>
    <dgm:pt modelId="{4F198004-94F4-4BF3-AEB5-74D66D6A8842}" type="pres">
      <dgm:prSet presAssocID="{FBEEAFCE-D1BB-4AE0-AB44-A525664AF29E}" presName="compNode" presStyleCnt="0"/>
      <dgm:spPr/>
    </dgm:pt>
    <dgm:pt modelId="{BFD57763-423B-46C8-A415-943FE7123F44}" type="pres">
      <dgm:prSet presAssocID="{FBEEAFCE-D1BB-4AE0-AB44-A525664AF29E}" presName="iconBgRect" presStyleLbl="bgShp" presStyleIdx="1" presStyleCnt="4"/>
      <dgm:spPr/>
    </dgm:pt>
    <dgm:pt modelId="{9F59440D-7F28-4BC0-82E7-EFE587927866}" type="pres">
      <dgm:prSet presAssocID="{FBEEAFCE-D1BB-4AE0-AB44-A525664AF2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F4EE35D3-CD84-4BA8-A32D-B8D3B1D49CC7}" type="pres">
      <dgm:prSet presAssocID="{FBEEAFCE-D1BB-4AE0-AB44-A525664AF29E}" presName="spaceRect" presStyleCnt="0"/>
      <dgm:spPr/>
    </dgm:pt>
    <dgm:pt modelId="{678C2096-2978-4B38-804E-9559E88525CA}" type="pres">
      <dgm:prSet presAssocID="{FBEEAFCE-D1BB-4AE0-AB44-A525664AF29E}" presName="textRect" presStyleLbl="revTx" presStyleIdx="1" presStyleCnt="4">
        <dgm:presLayoutVars>
          <dgm:chMax val="1"/>
          <dgm:chPref val="1"/>
        </dgm:presLayoutVars>
      </dgm:prSet>
      <dgm:spPr/>
    </dgm:pt>
    <dgm:pt modelId="{EA57F5C8-FA6F-497A-9119-AD8131F01E9B}" type="pres">
      <dgm:prSet presAssocID="{C7B34068-3D94-400D-BE12-054C6C5C6F96}" presName="sibTrans" presStyleCnt="0"/>
      <dgm:spPr/>
    </dgm:pt>
    <dgm:pt modelId="{5DD478DA-779B-45C1-9F13-397CA5ACB783}" type="pres">
      <dgm:prSet presAssocID="{5B4A9AEA-446C-417A-B183-09E327F39AD3}" presName="compNode" presStyleCnt="0"/>
      <dgm:spPr/>
    </dgm:pt>
    <dgm:pt modelId="{6E78E599-511F-4B62-B917-EAA105D43644}" type="pres">
      <dgm:prSet presAssocID="{5B4A9AEA-446C-417A-B183-09E327F39AD3}" presName="iconBgRect" presStyleLbl="bgShp" presStyleIdx="2" presStyleCnt="4"/>
      <dgm:spPr/>
    </dgm:pt>
    <dgm:pt modelId="{881A8D48-5789-47CB-B8D6-96457102B283}" type="pres">
      <dgm:prSet presAssocID="{5B4A9AEA-446C-417A-B183-09E327F39A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iefcase"/>
        </a:ext>
      </dgm:extLst>
    </dgm:pt>
    <dgm:pt modelId="{76524336-BD0F-482F-8581-C4849483E825}" type="pres">
      <dgm:prSet presAssocID="{5B4A9AEA-446C-417A-B183-09E327F39AD3}" presName="spaceRect" presStyleCnt="0"/>
      <dgm:spPr/>
    </dgm:pt>
    <dgm:pt modelId="{E0A0AD85-07C3-48B0-B39F-E66288B53D0F}" type="pres">
      <dgm:prSet presAssocID="{5B4A9AEA-446C-417A-B183-09E327F39AD3}" presName="textRect" presStyleLbl="revTx" presStyleIdx="2" presStyleCnt="4">
        <dgm:presLayoutVars>
          <dgm:chMax val="1"/>
          <dgm:chPref val="1"/>
        </dgm:presLayoutVars>
      </dgm:prSet>
      <dgm:spPr/>
    </dgm:pt>
    <dgm:pt modelId="{54D98F17-2D76-44E4-81B5-ABA370A29EDA}" type="pres">
      <dgm:prSet presAssocID="{9332CF00-7B02-4191-9028-D31675B70BF6}" presName="sibTrans" presStyleCnt="0"/>
      <dgm:spPr/>
    </dgm:pt>
    <dgm:pt modelId="{85A40954-C8D6-404E-84C5-CE3804F51B19}" type="pres">
      <dgm:prSet presAssocID="{53632750-6A66-4E57-9644-48CC803E5588}" presName="compNode" presStyleCnt="0"/>
      <dgm:spPr/>
    </dgm:pt>
    <dgm:pt modelId="{B904C8CA-E10F-47D9-81F6-DF9875CFB0D0}" type="pres">
      <dgm:prSet presAssocID="{53632750-6A66-4E57-9644-48CC803E5588}" presName="iconBgRect" presStyleLbl="bgShp" presStyleIdx="3" presStyleCnt="4"/>
      <dgm:spPr/>
    </dgm:pt>
    <dgm:pt modelId="{FA24AE59-2CA3-402C-A45E-D1318A618435}" type="pres">
      <dgm:prSet presAssocID="{53632750-6A66-4E57-9644-48CC803E558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B724FC52-9AEE-44EC-8AC7-943AA0671FC9}" type="pres">
      <dgm:prSet presAssocID="{53632750-6A66-4E57-9644-48CC803E5588}" presName="spaceRect" presStyleCnt="0"/>
      <dgm:spPr/>
    </dgm:pt>
    <dgm:pt modelId="{4CD0BA2D-D51D-444C-BAE1-089AA6780A6C}" type="pres">
      <dgm:prSet presAssocID="{53632750-6A66-4E57-9644-48CC803E5588}" presName="textRect" presStyleLbl="revTx" presStyleIdx="3" presStyleCnt="4">
        <dgm:presLayoutVars>
          <dgm:chMax val="1"/>
          <dgm:chPref val="1"/>
        </dgm:presLayoutVars>
      </dgm:prSet>
      <dgm:spPr/>
    </dgm:pt>
  </dgm:ptLst>
  <dgm:cxnLst>
    <dgm:cxn modelId="{E166C407-E7B4-41E4-BCF8-C7E7CFE13C1D}" type="presOf" srcId="{53632750-6A66-4E57-9644-48CC803E5588}" destId="{4CD0BA2D-D51D-444C-BAE1-089AA6780A6C}" srcOrd="0" destOrd="0" presId="urn:microsoft.com/office/officeart/2018/5/layout/IconCircleLabelList"/>
    <dgm:cxn modelId="{35B8A912-E364-4F31-87FE-AFBFE26F47BB}" srcId="{0296E89E-2E9D-4DCB-8C0C-A275BDE4EE47}" destId="{F4490215-9495-4B36-A3F7-A238E3B97386}" srcOrd="0" destOrd="0" parTransId="{D355A484-DD54-448E-9A31-42C9E51D418F}" sibTransId="{4D129C96-692B-49E4-9600-D89F0E89EFC8}"/>
    <dgm:cxn modelId="{53C5FA20-C6DF-4D29-985B-E0AA4547B957}" type="presOf" srcId="{F4490215-9495-4B36-A3F7-A238E3B97386}" destId="{1DF3EC45-3928-4FBC-B25D-884E2F2E604A}" srcOrd="0" destOrd="0" presId="urn:microsoft.com/office/officeart/2018/5/layout/IconCircleLabelList"/>
    <dgm:cxn modelId="{B657E02D-589E-4034-86CC-D6D7D8F2CB25}" type="presOf" srcId="{0296E89E-2E9D-4DCB-8C0C-A275BDE4EE47}" destId="{56A2FD1D-BF09-4373-BB78-9F8E290FE7DC}" srcOrd="0" destOrd="0" presId="urn:microsoft.com/office/officeart/2018/5/layout/IconCircleLabelList"/>
    <dgm:cxn modelId="{84BF7446-CAF1-4398-89EA-965C6566E738}" srcId="{0296E89E-2E9D-4DCB-8C0C-A275BDE4EE47}" destId="{FBEEAFCE-D1BB-4AE0-AB44-A525664AF29E}" srcOrd="1" destOrd="0" parTransId="{FC2E0AC4-7450-4133-8DC9-C249B186E846}" sibTransId="{C7B34068-3D94-400D-BE12-054C6C5C6F96}"/>
    <dgm:cxn modelId="{212C225A-38B6-4F45-8A24-FCA7A9DAFC57}" srcId="{0296E89E-2E9D-4DCB-8C0C-A275BDE4EE47}" destId="{53632750-6A66-4E57-9644-48CC803E5588}" srcOrd="3" destOrd="0" parTransId="{CF9D8A95-6B59-44B8-92BD-7C8BAEBDBB4F}" sibTransId="{3CA08766-C29C-452D-BC67-52E0CCDB8EAC}"/>
    <dgm:cxn modelId="{68A19B8D-4B08-4283-8B83-DBC83E349BD9}" type="presOf" srcId="{FBEEAFCE-D1BB-4AE0-AB44-A525664AF29E}" destId="{678C2096-2978-4B38-804E-9559E88525CA}" srcOrd="0" destOrd="0" presId="urn:microsoft.com/office/officeart/2018/5/layout/IconCircleLabelList"/>
    <dgm:cxn modelId="{075EE2A6-8C33-46FF-BD7C-BC54C8B17A3B}" type="presOf" srcId="{5B4A9AEA-446C-417A-B183-09E327F39AD3}" destId="{E0A0AD85-07C3-48B0-B39F-E66288B53D0F}" srcOrd="0" destOrd="0" presId="urn:microsoft.com/office/officeart/2018/5/layout/IconCircleLabelList"/>
    <dgm:cxn modelId="{28E864BA-A001-4F84-8199-68507E7C8684}" srcId="{0296E89E-2E9D-4DCB-8C0C-A275BDE4EE47}" destId="{5B4A9AEA-446C-417A-B183-09E327F39AD3}" srcOrd="2" destOrd="0" parTransId="{7F433225-EB85-400B-8C3B-7A80FCA239F5}" sibTransId="{9332CF00-7B02-4191-9028-D31675B70BF6}"/>
    <dgm:cxn modelId="{2A8B625C-7354-4637-A144-50B0B4FEA11C}" type="presParOf" srcId="{56A2FD1D-BF09-4373-BB78-9F8E290FE7DC}" destId="{11A6F5B8-7D5B-4B6C-A4DA-2C0942BC8E64}" srcOrd="0" destOrd="0" presId="urn:microsoft.com/office/officeart/2018/5/layout/IconCircleLabelList"/>
    <dgm:cxn modelId="{E11E0C3D-701B-4405-81DA-0473C355AFB0}" type="presParOf" srcId="{11A6F5B8-7D5B-4B6C-A4DA-2C0942BC8E64}" destId="{C34F46BE-F80C-45A3-A8E4-BC2D8E639205}" srcOrd="0" destOrd="0" presId="urn:microsoft.com/office/officeart/2018/5/layout/IconCircleLabelList"/>
    <dgm:cxn modelId="{16E8D5DC-D355-42E6-9E61-273807376253}" type="presParOf" srcId="{11A6F5B8-7D5B-4B6C-A4DA-2C0942BC8E64}" destId="{DDE83C23-5532-4DC0-A639-4B8C82D0A21E}" srcOrd="1" destOrd="0" presId="urn:microsoft.com/office/officeart/2018/5/layout/IconCircleLabelList"/>
    <dgm:cxn modelId="{808EFC66-57BF-40E7-882E-480EF4A53B5E}" type="presParOf" srcId="{11A6F5B8-7D5B-4B6C-A4DA-2C0942BC8E64}" destId="{87FAE8C1-64D2-46FC-8308-2587AEDA8C0B}" srcOrd="2" destOrd="0" presId="urn:microsoft.com/office/officeart/2018/5/layout/IconCircleLabelList"/>
    <dgm:cxn modelId="{08ECEE11-2D15-4E5B-9EE0-0B91B10D100B}" type="presParOf" srcId="{11A6F5B8-7D5B-4B6C-A4DA-2C0942BC8E64}" destId="{1DF3EC45-3928-4FBC-B25D-884E2F2E604A}" srcOrd="3" destOrd="0" presId="urn:microsoft.com/office/officeart/2018/5/layout/IconCircleLabelList"/>
    <dgm:cxn modelId="{C3A52591-B683-46A2-AFA9-451A2A02792D}" type="presParOf" srcId="{56A2FD1D-BF09-4373-BB78-9F8E290FE7DC}" destId="{15A0491D-4030-4FE2-9AEC-C4345EA8DB70}" srcOrd="1" destOrd="0" presId="urn:microsoft.com/office/officeart/2018/5/layout/IconCircleLabelList"/>
    <dgm:cxn modelId="{F952D706-7F0E-4308-993E-2ED4D66E7C0F}" type="presParOf" srcId="{56A2FD1D-BF09-4373-BB78-9F8E290FE7DC}" destId="{4F198004-94F4-4BF3-AEB5-74D66D6A8842}" srcOrd="2" destOrd="0" presId="urn:microsoft.com/office/officeart/2018/5/layout/IconCircleLabelList"/>
    <dgm:cxn modelId="{2BC8C9CD-289A-4B75-90BF-0D4E283410AF}" type="presParOf" srcId="{4F198004-94F4-4BF3-AEB5-74D66D6A8842}" destId="{BFD57763-423B-46C8-A415-943FE7123F44}" srcOrd="0" destOrd="0" presId="urn:microsoft.com/office/officeart/2018/5/layout/IconCircleLabelList"/>
    <dgm:cxn modelId="{0111CC0D-3907-45D1-819C-84AC49E367FD}" type="presParOf" srcId="{4F198004-94F4-4BF3-AEB5-74D66D6A8842}" destId="{9F59440D-7F28-4BC0-82E7-EFE587927866}" srcOrd="1" destOrd="0" presId="urn:microsoft.com/office/officeart/2018/5/layout/IconCircleLabelList"/>
    <dgm:cxn modelId="{4FA9795F-3C4F-4A58-8879-88762CDBADFF}" type="presParOf" srcId="{4F198004-94F4-4BF3-AEB5-74D66D6A8842}" destId="{F4EE35D3-CD84-4BA8-A32D-B8D3B1D49CC7}" srcOrd="2" destOrd="0" presId="urn:microsoft.com/office/officeart/2018/5/layout/IconCircleLabelList"/>
    <dgm:cxn modelId="{9F47DB18-B23F-4BC7-8134-0D53F81714CB}" type="presParOf" srcId="{4F198004-94F4-4BF3-AEB5-74D66D6A8842}" destId="{678C2096-2978-4B38-804E-9559E88525CA}" srcOrd="3" destOrd="0" presId="urn:microsoft.com/office/officeart/2018/5/layout/IconCircleLabelList"/>
    <dgm:cxn modelId="{5D4016B7-C08A-4F83-87C3-678696567456}" type="presParOf" srcId="{56A2FD1D-BF09-4373-BB78-9F8E290FE7DC}" destId="{EA57F5C8-FA6F-497A-9119-AD8131F01E9B}" srcOrd="3" destOrd="0" presId="urn:microsoft.com/office/officeart/2018/5/layout/IconCircleLabelList"/>
    <dgm:cxn modelId="{99A050FC-5496-4FE1-97F5-ED7643FBC112}" type="presParOf" srcId="{56A2FD1D-BF09-4373-BB78-9F8E290FE7DC}" destId="{5DD478DA-779B-45C1-9F13-397CA5ACB783}" srcOrd="4" destOrd="0" presId="urn:microsoft.com/office/officeart/2018/5/layout/IconCircleLabelList"/>
    <dgm:cxn modelId="{1C557AB7-5994-485B-94D3-CD7ACC401DBA}" type="presParOf" srcId="{5DD478DA-779B-45C1-9F13-397CA5ACB783}" destId="{6E78E599-511F-4B62-B917-EAA105D43644}" srcOrd="0" destOrd="0" presId="urn:microsoft.com/office/officeart/2018/5/layout/IconCircleLabelList"/>
    <dgm:cxn modelId="{90171215-5AB4-416F-B9AF-EE51E3528AAC}" type="presParOf" srcId="{5DD478DA-779B-45C1-9F13-397CA5ACB783}" destId="{881A8D48-5789-47CB-B8D6-96457102B283}" srcOrd="1" destOrd="0" presId="urn:microsoft.com/office/officeart/2018/5/layout/IconCircleLabelList"/>
    <dgm:cxn modelId="{938136A1-9052-4C01-A16D-8FF1DC4432BE}" type="presParOf" srcId="{5DD478DA-779B-45C1-9F13-397CA5ACB783}" destId="{76524336-BD0F-482F-8581-C4849483E825}" srcOrd="2" destOrd="0" presId="urn:microsoft.com/office/officeart/2018/5/layout/IconCircleLabelList"/>
    <dgm:cxn modelId="{A7C13B87-FD69-40A4-AB4A-D6E6440316E8}" type="presParOf" srcId="{5DD478DA-779B-45C1-9F13-397CA5ACB783}" destId="{E0A0AD85-07C3-48B0-B39F-E66288B53D0F}" srcOrd="3" destOrd="0" presId="urn:microsoft.com/office/officeart/2018/5/layout/IconCircleLabelList"/>
    <dgm:cxn modelId="{D7DC68CB-888A-4A80-A778-611E6BD134CC}" type="presParOf" srcId="{56A2FD1D-BF09-4373-BB78-9F8E290FE7DC}" destId="{54D98F17-2D76-44E4-81B5-ABA370A29EDA}" srcOrd="5" destOrd="0" presId="urn:microsoft.com/office/officeart/2018/5/layout/IconCircleLabelList"/>
    <dgm:cxn modelId="{959CD549-C619-4F7F-9BC8-1083DF8AF381}" type="presParOf" srcId="{56A2FD1D-BF09-4373-BB78-9F8E290FE7DC}" destId="{85A40954-C8D6-404E-84C5-CE3804F51B19}" srcOrd="6" destOrd="0" presId="urn:microsoft.com/office/officeart/2018/5/layout/IconCircleLabelList"/>
    <dgm:cxn modelId="{DBC9C8F1-036B-4334-9A02-5335D2C07014}" type="presParOf" srcId="{85A40954-C8D6-404E-84C5-CE3804F51B19}" destId="{B904C8CA-E10F-47D9-81F6-DF9875CFB0D0}" srcOrd="0" destOrd="0" presId="urn:microsoft.com/office/officeart/2018/5/layout/IconCircleLabelList"/>
    <dgm:cxn modelId="{BC00CA35-C2B2-4B9D-B1F2-4770BF9A4B8B}" type="presParOf" srcId="{85A40954-C8D6-404E-84C5-CE3804F51B19}" destId="{FA24AE59-2CA3-402C-A45E-D1318A618435}" srcOrd="1" destOrd="0" presId="urn:microsoft.com/office/officeart/2018/5/layout/IconCircleLabelList"/>
    <dgm:cxn modelId="{9D53BC3A-E7B7-4180-A4A6-FA241024DF66}" type="presParOf" srcId="{85A40954-C8D6-404E-84C5-CE3804F51B19}" destId="{B724FC52-9AEE-44EC-8AC7-943AA0671FC9}" srcOrd="2" destOrd="0" presId="urn:microsoft.com/office/officeart/2018/5/layout/IconCircleLabelList"/>
    <dgm:cxn modelId="{1AB9197F-816A-4B11-89D2-BCBF884F136E}" type="presParOf" srcId="{85A40954-C8D6-404E-84C5-CE3804F51B19}" destId="{4CD0BA2D-D51D-444C-BAE1-089AA6780A6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46BE-F80C-45A3-A8E4-BC2D8E639205}">
      <dsp:nvSpPr>
        <dsp:cNvPr id="0" name=""/>
        <dsp:cNvSpPr/>
      </dsp:nvSpPr>
      <dsp:spPr>
        <a:xfrm>
          <a:off x="615996" y="1047588"/>
          <a:ext cx="1740063" cy="17400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83C23-5532-4DC0-A639-4B8C82D0A21E}">
      <dsp:nvSpPr>
        <dsp:cNvPr id="0" name=""/>
        <dsp:cNvSpPr/>
      </dsp:nvSpPr>
      <dsp:spPr>
        <a:xfrm>
          <a:off x="986829" y="1418421"/>
          <a:ext cx="998397" cy="998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F3EC45-3928-4FBC-B25D-884E2F2E604A}">
      <dsp:nvSpPr>
        <dsp:cNvPr id="0" name=""/>
        <dsp:cNvSpPr/>
      </dsp:nvSpPr>
      <dsp:spPr>
        <a:xfrm>
          <a:off x="59746" y="3329639"/>
          <a:ext cx="28525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Quality</a:t>
          </a:r>
          <a:endParaRPr lang="en-US" sz="2800" kern="1200"/>
        </a:p>
      </dsp:txBody>
      <dsp:txXfrm>
        <a:off x="59746" y="3329639"/>
        <a:ext cx="2852563" cy="720000"/>
      </dsp:txXfrm>
    </dsp:sp>
    <dsp:sp modelId="{BFD57763-423B-46C8-A415-943FE7123F44}">
      <dsp:nvSpPr>
        <dsp:cNvPr id="0" name=""/>
        <dsp:cNvSpPr/>
      </dsp:nvSpPr>
      <dsp:spPr>
        <a:xfrm>
          <a:off x="3967758" y="1047588"/>
          <a:ext cx="1740063" cy="17400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9440D-7F28-4BC0-82E7-EFE587927866}">
      <dsp:nvSpPr>
        <dsp:cNvPr id="0" name=""/>
        <dsp:cNvSpPr/>
      </dsp:nvSpPr>
      <dsp:spPr>
        <a:xfrm>
          <a:off x="4338591" y="1418421"/>
          <a:ext cx="998397" cy="998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8C2096-2978-4B38-804E-9559E88525CA}">
      <dsp:nvSpPr>
        <dsp:cNvPr id="0" name=""/>
        <dsp:cNvSpPr/>
      </dsp:nvSpPr>
      <dsp:spPr>
        <a:xfrm>
          <a:off x="3411508" y="3329639"/>
          <a:ext cx="28525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Public Health</a:t>
          </a:r>
          <a:endParaRPr lang="en-US" sz="2800" kern="1200"/>
        </a:p>
      </dsp:txBody>
      <dsp:txXfrm>
        <a:off x="3411508" y="3329639"/>
        <a:ext cx="2852563" cy="720000"/>
      </dsp:txXfrm>
    </dsp:sp>
    <dsp:sp modelId="{6E78E599-511F-4B62-B917-EAA105D43644}">
      <dsp:nvSpPr>
        <dsp:cNvPr id="0" name=""/>
        <dsp:cNvSpPr/>
      </dsp:nvSpPr>
      <dsp:spPr>
        <a:xfrm>
          <a:off x="7319520" y="1047588"/>
          <a:ext cx="1740063" cy="17400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A8D48-5789-47CB-B8D6-96457102B283}">
      <dsp:nvSpPr>
        <dsp:cNvPr id="0" name=""/>
        <dsp:cNvSpPr/>
      </dsp:nvSpPr>
      <dsp:spPr>
        <a:xfrm>
          <a:off x="7690353" y="1418421"/>
          <a:ext cx="998397" cy="998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A0AD85-07C3-48B0-B39F-E66288B53D0F}">
      <dsp:nvSpPr>
        <dsp:cNvPr id="0" name=""/>
        <dsp:cNvSpPr/>
      </dsp:nvSpPr>
      <dsp:spPr>
        <a:xfrm>
          <a:off x="6763270" y="3329639"/>
          <a:ext cx="28525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Career</a:t>
          </a:r>
          <a:endParaRPr lang="en-US" sz="2800" kern="1200"/>
        </a:p>
      </dsp:txBody>
      <dsp:txXfrm>
        <a:off x="6763270" y="3329639"/>
        <a:ext cx="2852563" cy="720000"/>
      </dsp:txXfrm>
    </dsp:sp>
    <dsp:sp modelId="{B904C8CA-E10F-47D9-81F6-DF9875CFB0D0}">
      <dsp:nvSpPr>
        <dsp:cNvPr id="0" name=""/>
        <dsp:cNvSpPr/>
      </dsp:nvSpPr>
      <dsp:spPr>
        <a:xfrm>
          <a:off x="10671282" y="1047588"/>
          <a:ext cx="1740063" cy="174006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4AE59-2CA3-402C-A45E-D1318A618435}">
      <dsp:nvSpPr>
        <dsp:cNvPr id="0" name=""/>
        <dsp:cNvSpPr/>
      </dsp:nvSpPr>
      <dsp:spPr>
        <a:xfrm>
          <a:off x="11042115" y="1418421"/>
          <a:ext cx="998397" cy="998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CD0BA2D-D51D-444C-BAE1-089AA6780A6C}">
      <dsp:nvSpPr>
        <dsp:cNvPr id="0" name=""/>
        <dsp:cNvSpPr/>
      </dsp:nvSpPr>
      <dsp:spPr>
        <a:xfrm>
          <a:off x="10115032" y="3329639"/>
          <a:ext cx="285256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a:t>Workforce</a:t>
          </a:r>
          <a:endParaRPr lang="en-US" sz="2800" kern="1200"/>
        </a:p>
      </dsp:txBody>
      <dsp:txXfrm>
        <a:off x="10115032" y="3329639"/>
        <a:ext cx="2852563"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F4EF1-4D2E-4AEE-AF5B-A0DFB69BC97B}"/>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eaLnBrk="1" hangingPunct="1">
              <a:defRPr sz="13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59E4FE50-FE76-4A59-B85F-626FEC5E4D7F}"/>
              </a:ext>
            </a:extLst>
          </p:cNvPr>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1" hangingPunct="1">
              <a:defRPr sz="1300" smtClean="0">
                <a:latin typeface="Arial" charset="0"/>
                <a:ea typeface="ヒラギノ角ゴ Pro W3" charset="0"/>
                <a:cs typeface="ヒラギノ角ゴ Pro W3" charset="0"/>
              </a:defRPr>
            </a:lvl1pPr>
          </a:lstStyle>
          <a:p>
            <a:pPr>
              <a:defRPr/>
            </a:pPr>
            <a:fld id="{FEF80CB8-5632-4E68-A084-88830ED0D22E}" type="datetimeFigureOut">
              <a:rPr lang="en-US"/>
              <a:pPr>
                <a:defRPr/>
              </a:pPr>
              <a:t>5/9/22</a:t>
            </a:fld>
            <a:endParaRPr lang="en-US"/>
          </a:p>
        </p:txBody>
      </p:sp>
      <p:sp>
        <p:nvSpPr>
          <p:cNvPr id="4" name="Footer Placeholder 3">
            <a:extLst>
              <a:ext uri="{FF2B5EF4-FFF2-40B4-BE49-F238E27FC236}">
                <a16:creationId xmlns:a16="http://schemas.microsoft.com/office/drawing/2014/main" id="{4E8A3F85-105B-4637-B1B7-4621B63D2BBC}"/>
              </a:ext>
            </a:extLst>
          </p:cNvPr>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hangingPunct="1">
              <a:defRPr sz="13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9A1B8BDF-94DD-44DA-94E1-F40C110AD9BE}"/>
              </a:ext>
            </a:extLst>
          </p:cNvPr>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1" hangingPunct="1">
              <a:defRPr sz="1300" smtClean="0">
                <a:latin typeface="Arial" charset="0"/>
                <a:ea typeface="ヒラギノ角ゴ Pro W3" charset="0"/>
                <a:cs typeface="ヒラギノ角ゴ Pro W3" charset="0"/>
              </a:defRPr>
            </a:lvl1pPr>
          </a:lstStyle>
          <a:p>
            <a:pPr>
              <a:defRPr/>
            </a:pPr>
            <a:fld id="{7D11A678-E2C0-4A5A-89E0-25C61688359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AC33AE-54E5-44E3-BA2B-7D08206A75A2}"/>
              </a:ext>
            </a:extLst>
          </p:cNvPr>
          <p:cNvSpPr>
            <a:spLocks noGrp="1"/>
          </p:cNvSpPr>
          <p:nvPr>
            <p:ph type="hdr" sz="quarter"/>
          </p:nvPr>
        </p:nvSpPr>
        <p:spPr>
          <a:xfrm>
            <a:off x="0" y="0"/>
            <a:ext cx="3169920" cy="480060"/>
          </a:xfrm>
          <a:prstGeom prst="rect">
            <a:avLst/>
          </a:prstGeom>
        </p:spPr>
        <p:txBody>
          <a:bodyPr vert="horz" lIns="96661" tIns="48331" rIns="96661" bIns="48331" rtlCol="0"/>
          <a:lstStyle>
            <a:lvl1pPr algn="l" defTabSz="690403" eaLnBrk="1" hangingPunct="1">
              <a:defRPr sz="13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96F5E8A-4E6A-4BC6-88AE-769875C524E3}"/>
              </a:ext>
            </a:extLst>
          </p:cNvPr>
          <p:cNvSpPr>
            <a:spLocks noGrp="1"/>
          </p:cNvSpPr>
          <p:nvPr>
            <p:ph type="dt" idx="1"/>
          </p:nvPr>
        </p:nvSpPr>
        <p:spPr>
          <a:xfrm>
            <a:off x="4143587" y="0"/>
            <a:ext cx="3169920" cy="480060"/>
          </a:xfrm>
          <a:prstGeom prst="rect">
            <a:avLst/>
          </a:prstGeom>
        </p:spPr>
        <p:txBody>
          <a:bodyPr vert="horz" lIns="96661" tIns="48331" rIns="96661" bIns="48331" rtlCol="0"/>
          <a:lstStyle>
            <a:lvl1pPr algn="r" defTabSz="690403" eaLnBrk="1" hangingPunct="1">
              <a:defRPr sz="1300">
                <a:latin typeface="Arial" charset="0"/>
                <a:ea typeface="ヒラギノ角ゴ Pro W3" charset="0"/>
                <a:cs typeface="ヒラギノ角ゴ Pro W3" charset="0"/>
              </a:defRPr>
            </a:lvl1pPr>
          </a:lstStyle>
          <a:p>
            <a:pPr>
              <a:defRPr/>
            </a:pPr>
            <a:fld id="{8447B37D-176F-4610-AA6A-7030B269869A}" type="datetimeFigureOut">
              <a:rPr lang="en-US"/>
              <a:pPr>
                <a:defRPr/>
              </a:pPr>
              <a:t>5/9/22</a:t>
            </a:fld>
            <a:endParaRPr lang="en-US"/>
          </a:p>
        </p:txBody>
      </p:sp>
      <p:sp>
        <p:nvSpPr>
          <p:cNvPr id="4" name="Slide Image Placeholder 3">
            <a:extLst>
              <a:ext uri="{FF2B5EF4-FFF2-40B4-BE49-F238E27FC236}">
                <a16:creationId xmlns:a16="http://schemas.microsoft.com/office/drawing/2014/main" id="{D70198F0-4DFD-40AB-95D0-0026404AEAC7}"/>
              </a:ext>
            </a:extLst>
          </p:cNvPr>
          <p:cNvSpPr>
            <a:spLocks noGrp="1" noRot="1" noChangeAspect="1"/>
          </p:cNvSpPr>
          <p:nvPr>
            <p:ph type="sldImg" idx="2"/>
          </p:nvPr>
        </p:nvSpPr>
        <p:spPr>
          <a:xfrm>
            <a:off x="2376488" y="239713"/>
            <a:ext cx="2560637" cy="1439862"/>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5DE7926B-7169-4F0B-A9E4-CAE4A3492D17}"/>
              </a:ext>
            </a:extLst>
          </p:cNvPr>
          <p:cNvSpPr>
            <a:spLocks noGrp="1"/>
          </p:cNvSpPr>
          <p:nvPr>
            <p:ph type="body" sz="quarter" idx="3"/>
          </p:nvPr>
        </p:nvSpPr>
        <p:spPr>
          <a:xfrm>
            <a:off x="242994" y="1680210"/>
            <a:ext cx="6827520" cy="768096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8D267C0-C795-44BA-94AD-B0ECEDD90C27}"/>
              </a:ext>
            </a:extLst>
          </p:cNvPr>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690403" eaLnBrk="1" hangingPunct="1">
              <a:defRPr sz="1300">
                <a:latin typeface="Arial" charset="0"/>
                <a:ea typeface="ヒラギノ角ゴ Pro W3" charset="0"/>
                <a:cs typeface="ヒラギノ角ゴ Pro W3" charset="0"/>
              </a:defRPr>
            </a:lvl1pPr>
          </a:lstStyle>
          <a:p>
            <a:pPr>
              <a:defRPr/>
            </a:pPr>
            <a:endParaRPr lang="en-US"/>
          </a:p>
        </p:txBody>
      </p:sp>
      <p:sp>
        <p:nvSpPr>
          <p:cNvPr id="7" name="Slide Number Placeholder 6">
            <a:extLst>
              <a:ext uri="{FF2B5EF4-FFF2-40B4-BE49-F238E27FC236}">
                <a16:creationId xmlns:a16="http://schemas.microsoft.com/office/drawing/2014/main" id="{778145D3-1DA8-4DE0-A063-F3D982C67E9B}"/>
              </a:ext>
            </a:extLst>
          </p:cNvPr>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defTabSz="690403" eaLnBrk="1" hangingPunct="1">
              <a:defRPr sz="1300">
                <a:latin typeface="Arial" charset="0"/>
                <a:ea typeface="ヒラギノ角ゴ Pro W3" charset="0"/>
                <a:cs typeface="ヒラギノ角ゴ Pro W3" charset="0"/>
              </a:defRPr>
            </a:lvl1pPr>
          </a:lstStyle>
          <a:p>
            <a:pPr>
              <a:defRPr/>
            </a:pPr>
            <a:fld id="{48FF574A-158E-430D-AE8A-10B2064FED6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652463" rtl="0" eaLnBrk="0" fontAlgn="base" hangingPunct="0">
      <a:spcBef>
        <a:spcPct val="30000"/>
      </a:spcBef>
      <a:spcAft>
        <a:spcPct val="0"/>
      </a:spcAft>
      <a:defRPr sz="1600" kern="1200">
        <a:solidFill>
          <a:schemeClr val="tx1"/>
        </a:solidFill>
        <a:latin typeface="Arial" panose="020B0604020202020204" pitchFamily="34" charset="0"/>
        <a:ea typeface="ＭＳ Ｐゴシック" charset="0"/>
        <a:cs typeface="Arial" panose="020B0604020202020204" pitchFamily="34" charset="0"/>
      </a:defRPr>
    </a:lvl1pPr>
    <a:lvl2pPr marL="652463" algn="l" defTabSz="652463" rtl="0" eaLnBrk="0" fontAlgn="base" hangingPunct="0">
      <a:spcBef>
        <a:spcPct val="30000"/>
      </a:spcBef>
      <a:spcAft>
        <a:spcPct val="0"/>
      </a:spcAft>
      <a:defRPr sz="1600" kern="1200">
        <a:solidFill>
          <a:schemeClr val="tx1"/>
        </a:solidFill>
        <a:latin typeface="Arial" panose="020B0604020202020204" pitchFamily="34" charset="0"/>
        <a:ea typeface="ＭＳ Ｐゴシック" charset="0"/>
        <a:cs typeface="Arial" panose="020B0604020202020204" pitchFamily="34" charset="0"/>
      </a:defRPr>
    </a:lvl2pPr>
    <a:lvl3pPr marL="1304925" algn="l" defTabSz="652463" rtl="0" eaLnBrk="0" fontAlgn="base" hangingPunct="0">
      <a:spcBef>
        <a:spcPct val="30000"/>
      </a:spcBef>
      <a:spcAft>
        <a:spcPct val="0"/>
      </a:spcAft>
      <a:defRPr sz="1600" kern="1200">
        <a:solidFill>
          <a:schemeClr val="tx1"/>
        </a:solidFill>
        <a:latin typeface="Arial" panose="020B0604020202020204" pitchFamily="34" charset="0"/>
        <a:ea typeface="ＭＳ Ｐゴシック" charset="0"/>
        <a:cs typeface="Arial" panose="020B0604020202020204" pitchFamily="34" charset="0"/>
      </a:defRPr>
    </a:lvl3pPr>
    <a:lvl4pPr marL="1958975" algn="l" defTabSz="652463" rtl="0" eaLnBrk="0" fontAlgn="base" hangingPunct="0">
      <a:spcBef>
        <a:spcPct val="30000"/>
      </a:spcBef>
      <a:spcAft>
        <a:spcPct val="0"/>
      </a:spcAft>
      <a:defRPr sz="1600" kern="1200">
        <a:solidFill>
          <a:schemeClr val="tx1"/>
        </a:solidFill>
        <a:latin typeface="Arial" panose="020B0604020202020204" pitchFamily="34" charset="0"/>
        <a:ea typeface="ＭＳ Ｐゴシック" charset="0"/>
        <a:cs typeface="Arial" panose="020B0604020202020204" pitchFamily="34" charset="0"/>
      </a:defRPr>
    </a:lvl4pPr>
    <a:lvl5pPr marL="2611438" algn="l" defTabSz="652463" rtl="0" eaLnBrk="0" fontAlgn="base" hangingPunct="0">
      <a:spcBef>
        <a:spcPct val="30000"/>
      </a:spcBef>
      <a:spcAft>
        <a:spcPct val="0"/>
      </a:spcAft>
      <a:defRPr sz="1600" kern="1200">
        <a:solidFill>
          <a:schemeClr val="tx1"/>
        </a:solidFill>
        <a:latin typeface="Arial" panose="020B0604020202020204" pitchFamily="34" charset="0"/>
        <a:ea typeface="ＭＳ Ｐゴシック" charset="0"/>
        <a:cs typeface="Arial" panose="020B0604020202020204" pitchFamily="34" charset="0"/>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p.org/advocacy/latest-news-and-practice-data/december-14-2021#story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689719">
              <a:defRPr/>
            </a:pPr>
            <a:r>
              <a:rPr lang="en-US" sz="1600" dirty="0">
                <a:ea typeface="Cambria" panose="02040503050406030204" pitchFamily="18" charset="0"/>
              </a:rPr>
              <a:t>Amazing things can happen when we show up at the </a:t>
            </a:r>
            <a:r>
              <a:rPr lang="en-US" sz="1600" dirty="0"/>
              <a:t>College of American Pathologists</a:t>
            </a:r>
            <a:r>
              <a:rPr lang="en-US" sz="1600" dirty="0">
                <a:ea typeface="Cambria" panose="02040503050406030204" pitchFamily="18" charset="0"/>
              </a:rPr>
              <a:t>, and it’s amazing to see the number of individuals who are showing up at the C-A-P and at </a:t>
            </a:r>
            <a:r>
              <a:rPr lang="en-US" sz="1600" dirty="0"/>
              <a:t>today’s Massachusetts Society of Pathologists’ spring meeting</a:t>
            </a:r>
            <a:r>
              <a:rPr lang="en-US" sz="1600" dirty="0">
                <a:ea typeface="Cambria" panose="02040503050406030204" pitchFamily="18" charset="0"/>
              </a:rPr>
              <a:t>.</a:t>
            </a:r>
          </a:p>
          <a:p>
            <a:pPr defTabSz="689719">
              <a:defRPr/>
            </a:pPr>
            <a:endParaRPr lang="en-US" sz="1600" dirty="0">
              <a:ea typeface="Cambria" panose="02040503050406030204" pitchFamily="18" charset="0"/>
            </a:endParaRPr>
          </a:p>
          <a:p>
            <a:pPr defTabSz="689719">
              <a:defRPr/>
            </a:pPr>
            <a:r>
              <a:rPr lang="en-US" sz="1600" dirty="0">
                <a:ea typeface="Cambria" panose="02040503050406030204" pitchFamily="18" charset="0"/>
              </a:rPr>
              <a:t>Your presence </a:t>
            </a:r>
            <a:r>
              <a:rPr lang="en-US" sz="1600" dirty="0"/>
              <a:t>helps strengthen the foundation of our professional home, within the house of medicine.</a:t>
            </a:r>
          </a:p>
          <a:p>
            <a:pPr defTabSz="689719">
              <a:defRPr/>
            </a:pPr>
            <a:endParaRPr lang="en-US" sz="1600" dirty="0"/>
          </a:p>
          <a:p>
            <a:pPr defTabSz="689719">
              <a:defRPr/>
            </a:pPr>
            <a:r>
              <a:rPr lang="en-US" sz="1600" dirty="0"/>
              <a:t>Your presence and active participation helps bolster pathology’s influence on advocacy issues at the state and federal levels.</a:t>
            </a:r>
          </a:p>
          <a:p>
            <a:pPr defTabSz="689719">
              <a:defRPr/>
            </a:pPr>
            <a:endParaRPr lang="en-US" sz="1600" dirty="0">
              <a:ea typeface="Cambria" panose="02040503050406030204" pitchFamily="18" charset="0"/>
            </a:endParaRPr>
          </a:p>
          <a:p>
            <a:pPr defTabSz="689719">
              <a:defRPr/>
            </a:pPr>
            <a:r>
              <a:rPr lang="en-US" sz="1600" dirty="0">
                <a:solidFill>
                  <a:srgbClr val="000000"/>
                </a:solidFill>
                <a:ea typeface="Cambria" panose="02040503050406030204" pitchFamily="18" charset="0"/>
              </a:rPr>
              <a:t>And members have been showing up at the C-A-P and strengthening the practice of pathology for more than 75 years.</a:t>
            </a:r>
          </a:p>
          <a:p>
            <a:pPr defTabSz="689719">
              <a:defRPr/>
            </a:pPr>
            <a:endParaRPr lang="en-US" sz="1600" dirty="0">
              <a:solidFill>
                <a:srgbClr val="000000"/>
              </a:solidFill>
              <a:ea typeface="Cambria" panose="02040503050406030204" pitchFamily="18" charset="0"/>
            </a:endParaRPr>
          </a:p>
          <a:p>
            <a:pPr defTabSz="689719">
              <a:spcBef>
                <a:spcPts val="0"/>
              </a:spcBef>
              <a:defRPr/>
            </a:pPr>
            <a:r>
              <a:rPr lang="en-US" sz="1600" dirty="0"/>
              <a:t>Hello, I’m Dr. David Gang, i</a:t>
            </a:r>
            <a:r>
              <a:rPr lang="en-US" sz="1600" b="0" i="0" dirty="0">
                <a:effectLst/>
                <a:latin typeface="Arial" panose="020B0604020202020204" pitchFamily="34" charset="0"/>
                <a:cs typeface="Arial" panose="020B0604020202020204" pitchFamily="34" charset="0"/>
              </a:rPr>
              <a:t>mmediate past president of MSP, an MSP State Advocacy Representative, and a member o</a:t>
            </a:r>
            <a:r>
              <a:rPr lang="en-US" sz="1600" dirty="0"/>
              <a:t>f the C-A-P’s </a:t>
            </a:r>
            <a:r>
              <a:rPr lang="en-US" sz="1600" i="0" dirty="0">
                <a:effectLst/>
                <a:latin typeface="Arial" panose="020B0604020202020204" pitchFamily="34" charset="0"/>
                <a:cs typeface="Arial" panose="020B0604020202020204" pitchFamily="34" charset="0"/>
              </a:rPr>
              <a:t>Council on Government and Professional Affairs. Tonight, </a:t>
            </a:r>
            <a:r>
              <a:rPr lang="en-US" sz="1600" dirty="0"/>
              <a:t>I’ll share more about how you can continue to strengthen our professional and advocacy home. </a:t>
            </a:r>
          </a:p>
          <a:p>
            <a:pPr defTabSz="689719">
              <a:defRPr/>
            </a:pPr>
            <a:endParaRPr lang="en-US" sz="1600" dirty="0">
              <a:solidFill>
                <a:srgbClr val="000000"/>
              </a:solidFill>
              <a:ea typeface="Cambria" panose="02040503050406030204" pitchFamily="18" charset="0"/>
            </a:endParaRPr>
          </a:p>
          <a:p>
            <a:pPr defTabSz="689719">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a:t>
            </a:fld>
            <a:endParaRPr lang="en-US"/>
          </a:p>
        </p:txBody>
      </p:sp>
    </p:spTree>
    <p:extLst>
      <p:ext uri="{BB962C8B-B14F-4D97-AF65-F5344CB8AC3E}">
        <p14:creationId xmlns:p14="http://schemas.microsoft.com/office/powerpoint/2010/main" val="71123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r>
              <a:rPr lang="en-US" sz="1600" dirty="0"/>
              <a:t>Now we will transition to our Advocacy on Private Payer issues … </a:t>
            </a:r>
          </a:p>
          <a:p>
            <a:endParaRPr lang="en-US" sz="1600" dirty="0"/>
          </a:p>
          <a:p>
            <a:pPr defTabSz="689719">
              <a:spcBef>
                <a:spcPts val="0"/>
              </a:spcBef>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10</a:t>
            </a:fld>
            <a:endParaRPr lang="en-US"/>
          </a:p>
        </p:txBody>
      </p:sp>
    </p:spTree>
    <p:extLst>
      <p:ext uri="{BB962C8B-B14F-4D97-AF65-F5344CB8AC3E}">
        <p14:creationId xmlns:p14="http://schemas.microsoft.com/office/powerpoint/2010/main" val="15117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spcBef>
                <a:spcPts val="0"/>
              </a:spcBef>
              <a:spcAft>
                <a:spcPts val="0"/>
              </a:spcAft>
            </a:pPr>
            <a:r>
              <a:rPr lang="en-US" sz="1600" dirty="0">
                <a:ea typeface="Cambria" panose="02040503050406030204" pitchFamily="18" charset="0"/>
              </a:rPr>
              <a:t>In the private sector, the C-A-P championed policies to protect access to pathology services and oppose overburdening pathologists with administrative requirements. After multiple discussions with the C-A-P over concerns of overburdening laboratories during the current pandemic, UnitedHealthcare delayed implementation of a test registry program until further notice. </a:t>
            </a:r>
          </a:p>
          <a:p>
            <a:pPr>
              <a:spcBef>
                <a:spcPts val="0"/>
              </a:spcBef>
              <a:spcAft>
                <a:spcPts val="0"/>
              </a:spcAft>
            </a:pPr>
            <a:endParaRPr lang="en-US" sz="1600" dirty="0">
              <a:ea typeface="Cambria" panose="02040503050406030204" pitchFamily="18" charset="0"/>
            </a:endParaRPr>
          </a:p>
          <a:p>
            <a:pPr>
              <a:spcBef>
                <a:spcPts val="0"/>
              </a:spcBef>
              <a:spcAft>
                <a:spcPts val="0"/>
              </a:spcAft>
            </a:pPr>
            <a:r>
              <a:rPr lang="en-US" sz="1600" dirty="0">
                <a:ea typeface="Cambria" panose="02040503050406030204" pitchFamily="18" charset="0"/>
              </a:rPr>
              <a:t>For most laboratory test services claims, UnitedHealthcare wants laboratories to use a unique test code for each service, and each test code submitted on a claim must match a corresponding laboratory test registration provided in advance to insurer.</a:t>
            </a:r>
          </a:p>
          <a:p>
            <a:pPr>
              <a:spcBef>
                <a:spcPts val="0"/>
              </a:spcBef>
              <a:spcAft>
                <a:spcPts val="0"/>
              </a:spcAft>
            </a:pPr>
            <a:endParaRPr lang="en-US" sz="1600" dirty="0">
              <a:ea typeface="Cambria" panose="02040503050406030204" pitchFamily="18" charset="0"/>
            </a:endParaRPr>
          </a:p>
          <a:p>
            <a:pPr defTabSz="689719">
              <a:spcBef>
                <a:spcPts val="0"/>
              </a:spcBef>
              <a:spcAft>
                <a:spcPts val="0"/>
              </a:spcAft>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EBE64CBA-4964-824E-A575-92E540F2FD87}" type="slidenum">
              <a:rPr lang="en-US" smtClean="0"/>
              <a:pPr>
                <a:defRPr/>
              </a:pPr>
              <a:t>11</a:t>
            </a:fld>
            <a:endParaRPr lang="en-US"/>
          </a:p>
        </p:txBody>
      </p:sp>
    </p:spTree>
    <p:extLst>
      <p:ext uri="{BB962C8B-B14F-4D97-AF65-F5344CB8AC3E}">
        <p14:creationId xmlns:p14="http://schemas.microsoft.com/office/powerpoint/2010/main" val="128196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spcBef>
                <a:spcPts val="0"/>
              </a:spcBef>
              <a:spcAft>
                <a:spcPts val="0"/>
              </a:spcAft>
            </a:pPr>
            <a:r>
              <a:rPr lang="en-US" sz="1600" dirty="0">
                <a:ea typeface="Cambria" panose="02040503050406030204" pitchFamily="18" charset="0"/>
              </a:rPr>
              <a:t>We engaged with UnitedHealthcare’s leadership with our concerns over problems this presents to our laboratories.</a:t>
            </a:r>
          </a:p>
          <a:p>
            <a:pPr>
              <a:spcBef>
                <a:spcPts val="0"/>
              </a:spcBef>
              <a:spcAft>
                <a:spcPts val="0"/>
              </a:spcAft>
            </a:pPr>
            <a:endParaRPr lang="en-US" sz="1600" dirty="0">
              <a:ea typeface="Cambria" panose="02040503050406030204" pitchFamily="18" charset="0"/>
            </a:endParaRPr>
          </a:p>
          <a:p>
            <a:pPr>
              <a:spcBef>
                <a:spcPts val="0"/>
              </a:spcBef>
              <a:spcAft>
                <a:spcPts val="0"/>
              </a:spcAft>
            </a:pPr>
            <a:r>
              <a:rPr lang="en-US" sz="1600" dirty="0">
                <a:ea typeface="Cambria" panose="02040503050406030204" pitchFamily="18" charset="0"/>
              </a:rPr>
              <a:t>They listened to us and agreed that now is not the time to move forward and delayed the requirements. At the same time, we are still very concerned about the test registry and remain engaged with UnitedHealthcare over any future implementation of the program.</a:t>
            </a:r>
          </a:p>
          <a:p>
            <a:pPr>
              <a:spcBef>
                <a:spcPts val="0"/>
              </a:spcBef>
              <a:spcAft>
                <a:spcPts val="0"/>
              </a:spcAft>
            </a:pPr>
            <a:endParaRPr lang="en-US" sz="1600" dirty="0">
              <a:ea typeface="Cambria" panose="02040503050406030204" pitchFamily="18" charset="0"/>
            </a:endParaRPr>
          </a:p>
          <a:p>
            <a:pPr>
              <a:spcBef>
                <a:spcPts val="0"/>
              </a:spcBef>
              <a:spcAft>
                <a:spcPts val="0"/>
              </a:spcAft>
            </a:pPr>
            <a:r>
              <a:rPr lang="en-US" sz="1600" dirty="0">
                <a:ea typeface="Cambria" panose="02040503050406030204" pitchFamily="18" charset="0"/>
              </a:rPr>
              <a:t>We also remain opposed to UnitedHealthcare’s Designated Provider Program. The insurer will only cover outpatient laboratory services when they are delivered by a “Designated Diagnostic Provider” laboratory. UnitedHealthcare has made some changes following the C-A-P’s opposition, but we continue to call on the insurer to withdraw the program. Recently, the C-A-P, the American Medical Association, and five other medical professional organizations urged the insurer to take additional action to improve the program’s design and ensure there are no unintended consequences for patients.</a:t>
            </a:r>
          </a:p>
          <a:p>
            <a:pPr>
              <a:spcBef>
                <a:spcPts val="0"/>
              </a:spcBef>
              <a:spcAft>
                <a:spcPts val="0"/>
              </a:spcAft>
            </a:pPr>
            <a:endParaRPr lang="en-US" sz="1600" dirty="0">
              <a:ea typeface="Cambria" panose="02040503050406030204" pitchFamily="18" charset="0"/>
            </a:endParaRPr>
          </a:p>
          <a:p>
            <a:pPr defTabSz="689719">
              <a:spcBef>
                <a:spcPts val="0"/>
              </a:spcBef>
              <a:spcAft>
                <a:spcPts val="0"/>
              </a:spcAft>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EBE64CBA-4964-824E-A575-92E540F2FD87}" type="slidenum">
              <a:rPr lang="en-US" smtClean="0"/>
              <a:pPr>
                <a:defRPr/>
              </a:pPr>
              <a:t>12</a:t>
            </a:fld>
            <a:endParaRPr lang="en-US"/>
          </a:p>
        </p:txBody>
      </p:sp>
    </p:spTree>
    <p:extLst>
      <p:ext uri="{BB962C8B-B14F-4D97-AF65-F5344CB8AC3E}">
        <p14:creationId xmlns:p14="http://schemas.microsoft.com/office/powerpoint/2010/main" val="2466700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spcBef>
                <a:spcPts val="0"/>
              </a:spcBef>
              <a:spcAft>
                <a:spcPts val="0"/>
              </a:spcAft>
            </a:pPr>
            <a:r>
              <a:rPr lang="en-US" sz="1600" dirty="0">
                <a:ea typeface="Cambria" panose="02040503050406030204" pitchFamily="18" charset="0"/>
              </a:rPr>
              <a:t>The C-A-P also opposed Cigna’s new effort to deny payment for the professional component of clinical pathology services.</a:t>
            </a:r>
          </a:p>
          <a:p>
            <a:pPr>
              <a:spcBef>
                <a:spcPts val="0"/>
              </a:spcBef>
              <a:spcAft>
                <a:spcPts val="0"/>
              </a:spcAft>
            </a:pPr>
            <a:endParaRPr lang="en-US" sz="1600" dirty="0">
              <a:ea typeface="Cambria" panose="02040503050406030204" pitchFamily="18" charset="0"/>
            </a:endParaRPr>
          </a:p>
          <a:p>
            <a:pPr defTabSz="689719">
              <a:spcBef>
                <a:spcPts val="0"/>
              </a:spcBef>
              <a:spcAft>
                <a:spcPts val="0"/>
              </a:spcAft>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EBE64CBA-4964-824E-A575-92E540F2FD87}" type="slidenum">
              <a:rPr lang="en-US" smtClean="0"/>
              <a:pPr>
                <a:defRPr/>
              </a:pPr>
              <a:t>13</a:t>
            </a:fld>
            <a:endParaRPr lang="en-US"/>
          </a:p>
        </p:txBody>
      </p:sp>
    </p:spTree>
    <p:extLst>
      <p:ext uri="{BB962C8B-B14F-4D97-AF65-F5344CB8AC3E}">
        <p14:creationId xmlns:p14="http://schemas.microsoft.com/office/powerpoint/2010/main" val="370015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600" dirty="0">
                <a:ea typeface="Arial" panose="020B0604020202020204" pitchFamily="34" charset="0"/>
              </a:rPr>
              <a:t>Last October, Cigna acknowledged to the C-A-P the value of professional component of clinical pathology (PC of CP) services provided to patients with Cigna insurance.</a:t>
            </a:r>
          </a:p>
          <a:p>
            <a:pPr>
              <a:lnSpc>
                <a:spcPct val="107000"/>
              </a:lnSpc>
              <a:spcBef>
                <a:spcPts val="0"/>
              </a:spcBef>
              <a:spcAft>
                <a:spcPts val="0"/>
              </a:spcAft>
            </a:pPr>
            <a:endParaRPr lang="en-US" sz="1600" dirty="0">
              <a:ea typeface="Arial" panose="020B0604020202020204" pitchFamily="34" charset="0"/>
            </a:endParaRPr>
          </a:p>
          <a:p>
            <a:pPr>
              <a:lnSpc>
                <a:spcPct val="107000"/>
              </a:lnSpc>
              <a:spcBef>
                <a:spcPts val="0"/>
              </a:spcBef>
              <a:spcAft>
                <a:spcPts val="0"/>
              </a:spcAft>
            </a:pPr>
            <a:r>
              <a:rPr lang="en-US" sz="1600" dirty="0">
                <a:ea typeface="Arial" panose="020B0604020202020204" pitchFamily="34" charset="0"/>
              </a:rPr>
              <a:t>But Cigna also stated that the responsibility for providing these services is included in Cigna’s contracts with some facilities and hospitals.</a:t>
            </a:r>
          </a:p>
          <a:p>
            <a:pPr>
              <a:lnSpc>
                <a:spcPct val="107000"/>
              </a:lnSpc>
              <a:spcBef>
                <a:spcPts val="0"/>
              </a:spcBef>
              <a:spcAft>
                <a:spcPts val="846"/>
              </a:spcAft>
            </a:pPr>
            <a:endParaRPr lang="en-US" sz="1600" dirty="0"/>
          </a:p>
          <a:p>
            <a:pPr defTabSz="689719">
              <a:lnSpc>
                <a:spcPct val="107000"/>
              </a:lnSpc>
              <a:spcBef>
                <a:spcPts val="0"/>
              </a:spcBef>
              <a:spcAft>
                <a:spcPts val="846"/>
              </a:spcAft>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14</a:t>
            </a:fld>
            <a:endParaRPr lang="en-US"/>
          </a:p>
        </p:txBody>
      </p:sp>
    </p:spTree>
    <p:extLst>
      <p:ext uri="{BB962C8B-B14F-4D97-AF65-F5344CB8AC3E}">
        <p14:creationId xmlns:p14="http://schemas.microsoft.com/office/powerpoint/2010/main" val="385463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lnSpc>
                <a:spcPct val="107000"/>
              </a:lnSpc>
              <a:spcBef>
                <a:spcPts val="0"/>
              </a:spcBef>
              <a:spcAft>
                <a:spcPts val="0"/>
              </a:spcAft>
            </a:pPr>
            <a:r>
              <a:rPr lang="en-US" sz="1600" dirty="0">
                <a:ea typeface="Arial" panose="020B0604020202020204" pitchFamily="34" charset="0"/>
              </a:rPr>
              <a:t>Later that month, the </a:t>
            </a:r>
            <a:r>
              <a:rPr lang="en-US" sz="1600" dirty="0">
                <a:ea typeface="Times New Roman" panose="02020603050405020304" pitchFamily="18" charset="0"/>
              </a:rPr>
              <a:t>C-A-P</a:t>
            </a:r>
            <a:r>
              <a:rPr lang="en-US" sz="1600" dirty="0">
                <a:ea typeface="Arial" panose="020B0604020202020204" pitchFamily="34" charset="0"/>
              </a:rPr>
              <a:t> sent Cigna a letter stating the need for actionable specifics to practically enable our members either to confirm they should be billing Cigna for the PC of CP, or to serve as a realistic basis for engaging in payment discussions with their laboratory or hospital administration to secure proper reimbursement for these services.</a:t>
            </a:r>
          </a:p>
          <a:p>
            <a:pPr>
              <a:lnSpc>
                <a:spcPct val="107000"/>
              </a:lnSpc>
              <a:spcBef>
                <a:spcPts val="0"/>
              </a:spcBef>
              <a:spcAft>
                <a:spcPts val="0"/>
              </a:spcAft>
            </a:pPr>
            <a:endParaRPr lang="en-US" sz="1600" dirty="0">
              <a:ea typeface="Arial" panose="020B0604020202020204" pitchFamily="34" charset="0"/>
            </a:endParaRPr>
          </a:p>
          <a:p>
            <a:pPr>
              <a:lnSpc>
                <a:spcPct val="107000"/>
              </a:lnSpc>
              <a:spcBef>
                <a:spcPts val="0"/>
              </a:spcBef>
              <a:spcAft>
                <a:spcPts val="0"/>
              </a:spcAft>
            </a:pPr>
            <a:r>
              <a:rPr lang="en-US" sz="1600" dirty="0">
                <a:ea typeface="Arial" panose="020B0604020202020204" pitchFamily="34" charset="0"/>
              </a:rPr>
              <a:t>In November, Cigna replied to the </a:t>
            </a:r>
            <a:r>
              <a:rPr lang="en-US" sz="1600" dirty="0">
                <a:ea typeface="Times New Roman" panose="02020603050405020304" pitchFamily="18" charset="0"/>
              </a:rPr>
              <a:t>C-A-P</a:t>
            </a:r>
            <a:r>
              <a:rPr lang="en-US" sz="1600" dirty="0">
                <a:ea typeface="Arial" panose="020B0604020202020204" pitchFamily="34" charset="0"/>
              </a:rPr>
              <a:t> that said individual pathologists will be notified through Cigna’s claims system when they bill for PC of CP services.</a:t>
            </a:r>
          </a:p>
          <a:p>
            <a:pPr>
              <a:lnSpc>
                <a:spcPct val="107000"/>
              </a:lnSpc>
              <a:spcBef>
                <a:spcPts val="0"/>
              </a:spcBef>
              <a:spcAft>
                <a:spcPts val="0"/>
              </a:spcAft>
            </a:pPr>
            <a:endParaRPr lang="en-US" sz="1600" dirty="0">
              <a:ea typeface="Arial" panose="020B0604020202020204" pitchFamily="34" charset="0"/>
            </a:endParaRPr>
          </a:p>
          <a:p>
            <a:pPr defTabSz="689719">
              <a:lnSpc>
                <a:spcPct val="107000"/>
              </a:lnSpc>
              <a:spcBef>
                <a:spcPts val="0"/>
              </a:spcBef>
              <a:spcAft>
                <a:spcPts val="846"/>
              </a:spcAft>
              <a:defRPr/>
            </a:pPr>
            <a:r>
              <a:rPr lang="en-US" sz="1600" dirty="0">
                <a:ea typeface="Arial" panose="020B0604020202020204" pitchFamily="34" charset="0"/>
              </a:rPr>
              <a:t>Pathologists will know that “claims for professional services for automated laboratories will no longer be paid to the pathologist separately” if they are issued a denial because a facility has already received payment for the service through the facility’s contract with Cigna.</a:t>
            </a:r>
          </a:p>
          <a:p>
            <a:pPr>
              <a:lnSpc>
                <a:spcPct val="107000"/>
              </a:lnSpc>
              <a:spcBef>
                <a:spcPts val="0"/>
              </a:spcBef>
              <a:spcAft>
                <a:spcPts val="846"/>
              </a:spcAft>
            </a:pPr>
            <a:endParaRPr lang="en-US" sz="1600" dirty="0">
              <a:ea typeface="Arial" panose="020B0604020202020204" pitchFamily="34" charset="0"/>
            </a:endParaRPr>
          </a:p>
          <a:p>
            <a:pPr>
              <a:lnSpc>
                <a:spcPct val="107000"/>
              </a:lnSpc>
              <a:spcBef>
                <a:spcPts val="0"/>
              </a:spcBef>
              <a:spcAft>
                <a:spcPts val="846"/>
              </a:spcAft>
            </a:pPr>
            <a:r>
              <a:rPr lang="en-US" sz="1600" u="sng" dirty="0">
                <a:ea typeface="Arial" panose="020B0604020202020204" pitchFamily="34" charset="0"/>
              </a:rPr>
              <a:t>Do know that pathologists have the right to appeal if you feel the denial was made in error.</a:t>
            </a:r>
          </a:p>
          <a:p>
            <a:pPr marL="362480" indent="-362480">
              <a:lnSpc>
                <a:spcPct val="107000"/>
              </a:lnSpc>
              <a:spcBef>
                <a:spcPts val="0"/>
              </a:spcBef>
              <a:spcAft>
                <a:spcPts val="846"/>
              </a:spcAft>
              <a:buFont typeface="Symbol" panose="05050102010706020507" pitchFamily="18" charset="2"/>
              <a:buChar char=""/>
            </a:pPr>
            <a:endParaRPr lang="en-US" sz="1600" dirty="0"/>
          </a:p>
          <a:p>
            <a:pPr defTabSz="689719">
              <a:lnSpc>
                <a:spcPct val="107000"/>
              </a:lnSpc>
              <a:spcBef>
                <a:spcPts val="0"/>
              </a:spcBef>
              <a:spcAft>
                <a:spcPts val="846"/>
              </a:spcAft>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15</a:t>
            </a:fld>
            <a:endParaRPr lang="en-US"/>
          </a:p>
        </p:txBody>
      </p:sp>
    </p:spTree>
    <p:extLst>
      <p:ext uri="{BB962C8B-B14F-4D97-AF65-F5344CB8AC3E}">
        <p14:creationId xmlns:p14="http://schemas.microsoft.com/office/powerpoint/2010/main" val="221385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4950"/>
            <a:ext cx="2562225" cy="1441450"/>
          </a:xfrm>
        </p:spPr>
      </p:sp>
      <p:sp>
        <p:nvSpPr>
          <p:cNvPr id="3" name="Notes Placeholder 2"/>
          <p:cNvSpPr>
            <a:spLocks noGrp="1"/>
          </p:cNvSpPr>
          <p:nvPr>
            <p:ph type="body" idx="1"/>
          </p:nvPr>
        </p:nvSpPr>
        <p:spPr>
          <a:xfrm>
            <a:off x="242316" y="1808163"/>
            <a:ext cx="6830568" cy="4320540"/>
          </a:xfrm>
        </p:spPr>
        <p:txBody>
          <a:bodyPr/>
          <a:lstStyle/>
          <a:p>
            <a:pPr algn="l" rtl="0" fontAlgn="base"/>
            <a:r>
              <a:rPr lang="en-US" sz="1600" dirty="0">
                <a:solidFill>
                  <a:srgbClr val="000000"/>
                </a:solidFill>
              </a:rPr>
              <a:t>On December 23, the C-A-P filed an amicus brief supporting a lawsuit by the American Medical Association and American Hospital Association challenging the federal government’s flawed implementation of the </a:t>
            </a:r>
            <a:r>
              <a:rPr lang="en-US" sz="1600" i="1" dirty="0">
                <a:solidFill>
                  <a:srgbClr val="000000"/>
                </a:solidFill>
              </a:rPr>
              <a:t>No Surprises Act</a:t>
            </a:r>
            <a:r>
              <a:rPr lang="en-US" sz="1600" dirty="0">
                <a:solidFill>
                  <a:srgbClr val="000000"/>
                </a:solidFill>
              </a:rPr>
              <a:t>. </a:t>
            </a:r>
          </a:p>
          <a:p>
            <a:pPr algn="l" rtl="0" fontAlgn="base"/>
            <a:endParaRPr lang="en-US" sz="1600" dirty="0">
              <a:solidFill>
                <a:srgbClr val="000000"/>
              </a:solidFill>
            </a:endParaRPr>
          </a:p>
          <a:p>
            <a:pPr algn="l" rtl="0" fontAlgn="base"/>
            <a:r>
              <a:rPr lang="en-US" sz="1600" dirty="0">
                <a:solidFill>
                  <a:srgbClr val="000000"/>
                </a:solidFill>
              </a:rPr>
              <a:t>The lawsuit itself is focused on requirements in the government’s rules for the independent dispute resolution process in the </a:t>
            </a:r>
            <a:r>
              <a:rPr lang="en-US" sz="1600" i="1" dirty="0">
                <a:solidFill>
                  <a:srgbClr val="000000"/>
                </a:solidFill>
              </a:rPr>
              <a:t>No Surprises Act.</a:t>
            </a:r>
            <a:r>
              <a:rPr lang="en-US" sz="1600" dirty="0">
                <a:solidFill>
                  <a:srgbClr val="000000"/>
                </a:solidFill>
              </a:rPr>
              <a:t> </a:t>
            </a:r>
          </a:p>
          <a:p>
            <a:pPr algn="l" rtl="0" fontAlgn="base"/>
            <a:endParaRPr lang="en-US" sz="1600" dirty="0">
              <a:solidFill>
                <a:srgbClr val="000000"/>
              </a:solidFill>
            </a:endParaRPr>
          </a:p>
          <a:p>
            <a:pPr algn="l" rtl="0" fontAlgn="base"/>
            <a:r>
              <a:rPr lang="en-US" sz="1600" dirty="0">
                <a:solidFill>
                  <a:srgbClr val="000000"/>
                </a:solidFill>
              </a:rPr>
              <a:t>The lawsuit did not challenge patient protections in the law but seeks alignment between statute and the regulations issued by the Department of Health and Human Services. </a:t>
            </a:r>
          </a:p>
          <a:p>
            <a:pPr algn="l" rtl="0" fontAlgn="base"/>
            <a:endParaRPr lang="en-US" sz="1600" dirty="0">
              <a:solidFill>
                <a:srgbClr val="000000"/>
              </a:solidFill>
            </a:endParaRPr>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16</a:t>
            </a:fld>
            <a:endParaRPr lang="en-US"/>
          </a:p>
        </p:txBody>
      </p:sp>
    </p:spTree>
    <p:extLst>
      <p:ext uri="{BB962C8B-B14F-4D97-AF65-F5344CB8AC3E}">
        <p14:creationId xmlns:p14="http://schemas.microsoft.com/office/powerpoint/2010/main" val="212425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50825"/>
            <a:ext cx="2562225" cy="1441450"/>
          </a:xfrm>
        </p:spPr>
      </p:sp>
      <p:sp>
        <p:nvSpPr>
          <p:cNvPr id="3" name="Notes Placeholder 2"/>
          <p:cNvSpPr>
            <a:spLocks noGrp="1"/>
          </p:cNvSpPr>
          <p:nvPr>
            <p:ph type="body" idx="1"/>
          </p:nvPr>
        </p:nvSpPr>
        <p:spPr>
          <a:xfrm>
            <a:off x="242316" y="1808163"/>
            <a:ext cx="6830568" cy="4320540"/>
          </a:xfrm>
        </p:spPr>
        <p:txBody>
          <a:bodyPr/>
          <a:lstStyle/>
          <a:p>
            <a:pPr algn="l" rtl="0" fontAlgn="base"/>
            <a:r>
              <a:rPr lang="en-US" sz="1600" dirty="0">
                <a:solidFill>
                  <a:srgbClr val="000000"/>
                </a:solidFill>
              </a:rPr>
              <a:t>The C-A-P’s amicus brief outlined how the regulations will disadvantage pathologists. Specifically, the government added to the </a:t>
            </a:r>
            <a:r>
              <a:rPr lang="en-US" sz="1600" i="1" dirty="0">
                <a:solidFill>
                  <a:srgbClr val="000000"/>
                </a:solidFill>
              </a:rPr>
              <a:t>No Surprises Act </a:t>
            </a:r>
            <a:r>
              <a:rPr lang="en-US" sz="1600" dirty="0">
                <a:solidFill>
                  <a:srgbClr val="000000"/>
                </a:solidFill>
              </a:rPr>
              <a:t>statute a material term that conflicts with Congress’s balanced design for the independent dispute resolution process. </a:t>
            </a:r>
          </a:p>
          <a:p>
            <a:pPr algn="l" rtl="0" fontAlgn="base"/>
            <a:endParaRPr lang="en-US" sz="1600" dirty="0">
              <a:solidFill>
                <a:srgbClr val="000000"/>
              </a:solidFill>
            </a:endParaRPr>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17</a:t>
            </a:fld>
            <a:endParaRPr lang="en-US"/>
          </a:p>
        </p:txBody>
      </p:sp>
    </p:spTree>
    <p:extLst>
      <p:ext uri="{BB962C8B-B14F-4D97-AF65-F5344CB8AC3E}">
        <p14:creationId xmlns:p14="http://schemas.microsoft.com/office/powerpoint/2010/main" val="1459765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4950"/>
            <a:ext cx="2562225" cy="1441450"/>
          </a:xfrm>
        </p:spPr>
      </p:sp>
      <p:sp>
        <p:nvSpPr>
          <p:cNvPr id="3" name="Notes Placeholder 2"/>
          <p:cNvSpPr>
            <a:spLocks noGrp="1"/>
          </p:cNvSpPr>
          <p:nvPr>
            <p:ph type="body" idx="1"/>
          </p:nvPr>
        </p:nvSpPr>
        <p:spPr>
          <a:xfrm>
            <a:off x="242316" y="1808163"/>
            <a:ext cx="6830568" cy="5037030"/>
          </a:xfrm>
        </p:spPr>
        <p:txBody>
          <a:bodyPr/>
          <a:lstStyle/>
          <a:p>
            <a:pPr algn="l" rtl="0" fontAlgn="base"/>
            <a:r>
              <a:rPr lang="en-US" sz="1600" dirty="0">
                <a:solidFill>
                  <a:srgbClr val="000000"/>
                </a:solidFill>
              </a:rPr>
              <a:t>In a separate lawsuit led by the Texas Medical Association, a US Federal District Court judge on February 23 agreed with the state association’s challenge to the government’s regulations for the No Surprises Act. Specifically:  </a:t>
            </a:r>
          </a:p>
          <a:p>
            <a:pPr marL="302066" indent="-302066">
              <a:buFont typeface="Arial" panose="020B0604020202020204" pitchFamily="34" charset="0"/>
              <a:buChar char="•"/>
            </a:pPr>
            <a:r>
              <a:rPr lang="en-US" sz="1600" dirty="0">
                <a:solidFill>
                  <a:srgbClr val="000000"/>
                </a:solidFill>
              </a:rPr>
              <a:t>The court determined that the law established the framework for deciding payment through an independent dispute resolution process. The judge concluded that the regulation conflicted with the statutory text.  </a:t>
            </a:r>
          </a:p>
          <a:p>
            <a:pPr marL="302066" indent="-302066">
              <a:buFont typeface="Arial" panose="020B0604020202020204" pitchFamily="34" charset="0"/>
              <a:buChar char="•"/>
            </a:pPr>
            <a:r>
              <a:rPr lang="en-US" sz="1600" dirty="0">
                <a:solidFill>
                  <a:srgbClr val="000000"/>
                </a:solidFill>
              </a:rPr>
              <a:t>The court also concluded that the government was not excused from providing notice and comment and that the error was not harmless.  </a:t>
            </a:r>
          </a:p>
          <a:p>
            <a:pPr algn="l" rtl="0" fontAlgn="base"/>
            <a:endParaRPr lang="en-US" sz="1600" dirty="0">
              <a:solidFill>
                <a:srgbClr val="000000"/>
              </a:solidFill>
            </a:endParaRPr>
          </a:p>
          <a:p>
            <a:pPr algn="l" rtl="0" fontAlgn="base"/>
            <a:r>
              <a:rPr lang="en-US" sz="1600" dirty="0">
                <a:solidFill>
                  <a:srgbClr val="000000"/>
                </a:solidFill>
              </a:rPr>
              <a:t>This decision is good news for physicians and their patients – it is imperative that patients remain protected and out-of-middle of payment disputes, and that regulations support an equitable and balanced system for reimbursing physicians for their services.  </a:t>
            </a:r>
          </a:p>
          <a:p>
            <a:pPr algn="l" rtl="0" fontAlgn="base"/>
            <a:endParaRPr lang="en-US" sz="1600" dirty="0">
              <a:solidFill>
                <a:srgbClr val="000000"/>
              </a:solidFill>
            </a:endParaRPr>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18</a:t>
            </a:fld>
            <a:endParaRPr lang="en-US"/>
          </a:p>
        </p:txBody>
      </p:sp>
    </p:spTree>
    <p:extLst>
      <p:ext uri="{BB962C8B-B14F-4D97-AF65-F5344CB8AC3E}">
        <p14:creationId xmlns:p14="http://schemas.microsoft.com/office/powerpoint/2010/main" val="2982653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9713"/>
            <a:ext cx="2560637" cy="1441450"/>
          </a:xfrm>
        </p:spPr>
      </p:sp>
      <p:sp>
        <p:nvSpPr>
          <p:cNvPr id="3" name="Notes Placeholder 2"/>
          <p:cNvSpPr>
            <a:spLocks noGrp="1"/>
          </p:cNvSpPr>
          <p:nvPr>
            <p:ph type="body" idx="1"/>
          </p:nvPr>
        </p:nvSpPr>
        <p:spPr/>
        <p:txBody>
          <a:bodyPr/>
          <a:lstStyle/>
          <a:p>
            <a:r>
              <a:rPr lang="en-US" sz="1600" dirty="0"/>
              <a:t>As a result of the Texas case, the government will update guidance for the independent dispute resolution process.</a:t>
            </a:r>
          </a:p>
          <a:p>
            <a:endParaRPr lang="en-US" sz="1600" dirty="0"/>
          </a:p>
          <a:p>
            <a:r>
              <a:rPr lang="en-US" sz="1600" dirty="0"/>
              <a:t>The government, however, is planning appeal the ruling. The C-A-P will have more updates to come in the future.</a:t>
            </a:r>
          </a:p>
          <a:p>
            <a:endParaRPr lang="en-US" sz="1600" dirty="0"/>
          </a:p>
          <a:p>
            <a:r>
              <a:rPr lang="en-US" sz="1600" dirty="0"/>
              <a:t>The C-A-P will still strongly oppose relying on the qualifying payment amount during the IDR process.</a:t>
            </a:r>
          </a:p>
          <a:p>
            <a:endParaRPr lang="en-US" sz="1600" dirty="0"/>
          </a:p>
          <a:p>
            <a:r>
              <a:rPr lang="en-US" sz="1600" dirty="0"/>
              <a:t>The No Surprises Act sought to ensure an equitable and balanced system to resolve disputes with no single factor given preference over others.</a:t>
            </a:r>
          </a:p>
          <a:p>
            <a:endParaRPr lang="en-US" sz="1600" dirty="0"/>
          </a:p>
          <a:p>
            <a:r>
              <a:rPr lang="en-US" sz="1600" dirty="0"/>
              <a:t>The C-A-P remains engaged with the administration to ensure regulators follow statute.</a:t>
            </a:r>
          </a:p>
          <a:p>
            <a:endParaRPr lang="en-US" sz="1600" dirty="0"/>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19</a:t>
            </a:fld>
            <a:endParaRPr lang="en-US"/>
          </a:p>
        </p:txBody>
      </p:sp>
    </p:spTree>
    <p:extLst>
      <p:ext uri="{BB962C8B-B14F-4D97-AF65-F5344CB8AC3E}">
        <p14:creationId xmlns:p14="http://schemas.microsoft.com/office/powerpoint/2010/main" val="322539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689719">
              <a:spcBef>
                <a:spcPts val="0"/>
              </a:spcBef>
              <a:defRPr/>
            </a:pPr>
            <a:r>
              <a:rPr lang="en-US" altLang="en-US" sz="1600" dirty="0"/>
              <a:t>While the way we practice medicine continues to evolve, what remains constant is that the C-A-P continues to serve as the professional and advocacy home for pathologists. </a:t>
            </a:r>
          </a:p>
          <a:p>
            <a:pPr>
              <a:spcBef>
                <a:spcPts val="0"/>
              </a:spcBef>
            </a:pPr>
            <a:endParaRPr lang="en-US" altLang="en-US" sz="1600" dirty="0"/>
          </a:p>
          <a:p>
            <a:pPr>
              <a:spcBef>
                <a:spcPts val="0"/>
              </a:spcBef>
            </a:pPr>
            <a:r>
              <a:rPr lang="en-US" altLang="en-US" sz="1600" dirty="0"/>
              <a:t>The C-A-P is:</a:t>
            </a:r>
          </a:p>
          <a:p>
            <a:pPr marL="302066" indent="-302066">
              <a:spcBef>
                <a:spcPts val="0"/>
              </a:spcBef>
              <a:buFont typeface="Arial" panose="020B0604020202020204" pitchFamily="34" charset="0"/>
              <a:buChar char="•"/>
            </a:pPr>
            <a:r>
              <a:rPr lang="en-US" sz="1600" dirty="0">
                <a:solidFill>
                  <a:srgbClr val="000000"/>
                </a:solidFill>
                <a:ea typeface="Cambria" panose="02040503050406030204" pitchFamily="18" charset="0"/>
              </a:rPr>
              <a:t>growing the pipeline of pathologists entering the pathology workforce. This includes supporting the visibility and participation of underrepresented pathologists and pathologists-in-training to ensure all our work is valued.</a:t>
            </a:r>
          </a:p>
          <a:p>
            <a:pPr marL="302066" indent="-302066" defTabSz="689719">
              <a:spcBef>
                <a:spcPts val="0"/>
              </a:spcBef>
              <a:buFont typeface="Arial" panose="020B0604020202020204" pitchFamily="34" charset="0"/>
              <a:buChar char="•"/>
              <a:defRPr/>
            </a:pPr>
            <a:r>
              <a:rPr lang="en-US" sz="1600" dirty="0">
                <a:ea typeface="Cambria" panose="02040503050406030204" pitchFamily="18" charset="0"/>
              </a:rPr>
              <a:t>giving pathologists a sense of belonging and tremendous opportunity through the FCAP designation. The designation means you are a physician and a board-certified pathologist, and that you are part of the quality community for the laboratories.</a:t>
            </a:r>
            <a:endParaRPr lang="en-US" sz="1600" dirty="0">
              <a:ea typeface="Cambria" panose="02040503050406030204" pitchFamily="18" charset="0"/>
              <a:cs typeface="Times New Roman" panose="02020603050405020304" pitchFamily="18" charset="0"/>
            </a:endParaRPr>
          </a:p>
          <a:p>
            <a:pPr marL="302066" indent="-302066">
              <a:spcBef>
                <a:spcPts val="0"/>
              </a:spcBef>
              <a:buFont typeface="Arial" panose="020B0604020202020204" pitchFamily="34" charset="0"/>
              <a:buChar char="•"/>
            </a:pPr>
            <a:r>
              <a:rPr lang="en-US" altLang="en-US" sz="1600" dirty="0"/>
              <a:t>helping pathologists and their laboratories to stay updated and informed about laboratory best practices, COVID-19 pandemic guidelines, and new payment models. </a:t>
            </a:r>
          </a:p>
          <a:p>
            <a:pPr>
              <a:spcBef>
                <a:spcPts val="0"/>
              </a:spcBef>
            </a:pPr>
            <a:endParaRPr lang="en-US" altLang="en-US" sz="1600" dirty="0"/>
          </a:p>
          <a:p>
            <a:pPr>
              <a:spcBef>
                <a:spcPts val="0"/>
              </a:spcBef>
            </a:pPr>
            <a:r>
              <a:rPr lang="en-US" altLang="en-US" sz="1600" dirty="0"/>
              <a:t>Today, we’ll focus on how the C-A-P is ensuring that we have access to the latest tools and resources and are treated fairly and paid for the work we do by:</a:t>
            </a:r>
          </a:p>
          <a:p>
            <a:pPr marL="181213" indent="-181213">
              <a:spcBef>
                <a:spcPts val="0"/>
              </a:spcBef>
              <a:buFont typeface="Arial" panose="020B0604020202020204" pitchFamily="34" charset="0"/>
              <a:buChar char="•"/>
            </a:pPr>
            <a:r>
              <a:rPr lang="en-US" altLang="en-US" sz="1600" dirty="0"/>
              <a:t>Influencing public policy and amplifying pathology’s voice in Washington, DC, and locally in Massachusetts; and,</a:t>
            </a:r>
          </a:p>
          <a:p>
            <a:pPr marL="181213" indent="-181213">
              <a:spcBef>
                <a:spcPts val="0"/>
              </a:spcBef>
              <a:buFont typeface="Arial" panose="020B0604020202020204" pitchFamily="34" charset="0"/>
              <a:buChar char="•"/>
            </a:pPr>
            <a:r>
              <a:rPr lang="en-US" altLang="en-US" sz="1600" dirty="0"/>
              <a:t>Sharing where you also could engage in C-A-P-led political programs to influence health care policy.</a:t>
            </a:r>
          </a:p>
          <a:p>
            <a:pPr>
              <a:spcBef>
                <a:spcPts val="0"/>
              </a:spcBef>
            </a:pPr>
            <a:endParaRPr lang="en-US" sz="1600" dirty="0"/>
          </a:p>
          <a:p>
            <a:pPr defTabSz="689719">
              <a:spcBef>
                <a:spcPts val="0"/>
              </a:spcBef>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2</a:t>
            </a:fld>
            <a:endParaRPr lang="en-US"/>
          </a:p>
        </p:txBody>
      </p:sp>
    </p:spTree>
    <p:extLst>
      <p:ext uri="{BB962C8B-B14F-4D97-AF65-F5344CB8AC3E}">
        <p14:creationId xmlns:p14="http://schemas.microsoft.com/office/powerpoint/2010/main" val="60629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9713"/>
            <a:ext cx="2560637" cy="1441450"/>
          </a:xfrm>
        </p:spPr>
      </p:sp>
      <p:sp>
        <p:nvSpPr>
          <p:cNvPr id="3" name="Notes Placeholder 2"/>
          <p:cNvSpPr>
            <a:spLocks noGrp="1"/>
          </p:cNvSpPr>
          <p:nvPr>
            <p:ph type="body" idx="1"/>
          </p:nvPr>
        </p:nvSpPr>
        <p:spPr/>
        <p:txBody>
          <a:bodyPr/>
          <a:lstStyle/>
          <a:p>
            <a:pPr defTabSz="483306">
              <a:defRPr/>
            </a:pPr>
            <a:r>
              <a:rPr lang="en-US" sz="1600" dirty="0">
                <a:ea typeface="Cambria" panose="02040503050406030204" pitchFamily="18" charset="0"/>
                <a:cs typeface="Times New Roman" panose="02020603050405020304" pitchFamily="18" charset="0"/>
              </a:rPr>
              <a:t>Included in the No Surprises Act are requirements that health care providers, upon scheduling an item/service (3+ days out) or upon request of an individual, provide a notification of the good faith estimate of the expected charges for furnishing that item or service </a:t>
            </a:r>
            <a:r>
              <a:rPr lang="en-US" sz="1600" u="sng" dirty="0">
                <a:ea typeface="Cambria" panose="02040503050406030204" pitchFamily="18" charset="0"/>
                <a:cs typeface="Times New Roman" panose="02020603050405020304" pitchFamily="18" charset="0"/>
              </a:rPr>
              <a:t>and any item or service reasonably expected to be provided in conjunction or provided by another provider/facility</a:t>
            </a:r>
            <a:r>
              <a:rPr lang="en-US" sz="1600" dirty="0">
                <a:ea typeface="Cambria" panose="02040503050406030204" pitchFamily="18" charset="0"/>
                <a:cs typeface="Times New Roman" panose="02020603050405020304" pitchFamily="18" charset="0"/>
              </a:rPr>
              <a:t>. </a:t>
            </a:r>
          </a:p>
          <a:p>
            <a:endParaRPr lang="en-US" sz="1600" dirty="0"/>
          </a:p>
          <a:p>
            <a:pPr defTabSz="483306">
              <a:defRPr/>
            </a:pPr>
            <a:r>
              <a:rPr lang="en-US" sz="1600" dirty="0">
                <a:ea typeface="Cambria" panose="02040503050406030204" pitchFamily="18" charset="0"/>
                <a:cs typeface="Times New Roman" panose="02020603050405020304" pitchFamily="18" charset="0"/>
              </a:rPr>
              <a:t>The </a:t>
            </a:r>
            <a:r>
              <a:rPr lang="en-US" sz="1600" dirty="0"/>
              <a:t>C-A-P</a:t>
            </a:r>
            <a:r>
              <a:rPr lang="en-US" sz="1600" dirty="0">
                <a:ea typeface="Cambria" panose="02040503050406030204" pitchFamily="18" charset="0"/>
                <a:cs typeface="Times New Roman" panose="02020603050405020304" pitchFamily="18" charset="0"/>
              </a:rPr>
              <a:t> agrees that patients must be able to make informed decisions about their health care, and we know that access to price information prior to services is useful for patients.</a:t>
            </a:r>
          </a:p>
          <a:p>
            <a:endParaRPr lang="en-US" sz="1600" dirty="0"/>
          </a:p>
          <a:p>
            <a:pPr>
              <a:spcBef>
                <a:spcPts val="0"/>
              </a:spcBef>
              <a:spcAft>
                <a:spcPts val="0"/>
              </a:spcAft>
            </a:pPr>
            <a:r>
              <a:rPr lang="en-US" sz="1600" u="sng" dirty="0">
                <a:ea typeface="Cambria" panose="02040503050406030204" pitchFamily="18" charset="0"/>
                <a:cs typeface="Times New Roman" panose="02020603050405020304" pitchFamily="18" charset="0"/>
              </a:rPr>
              <a:t>However, our members are confused about how they are supposed to provide an accurate estimate given the significant – and particular – difficulty in determining the cost or quantity of pathology services in advance of services conducted by the pathologist</a:t>
            </a:r>
            <a:r>
              <a:rPr lang="en-US" sz="1600" dirty="0">
                <a:ea typeface="Cambria" panose="02040503050406030204" pitchFamily="18" charset="0"/>
                <a:cs typeface="Times New Roman" panose="02020603050405020304" pitchFamily="18" charset="0"/>
              </a:rPr>
              <a:t>. We hope to work with the CMS so we can provide guidance/resources to our members.</a:t>
            </a:r>
          </a:p>
          <a:p>
            <a:pPr>
              <a:spcBef>
                <a:spcPts val="0"/>
              </a:spcBef>
              <a:spcAft>
                <a:spcPts val="0"/>
              </a:spcAft>
            </a:pPr>
            <a:endParaRPr lang="en-US" sz="1600" dirty="0">
              <a:ea typeface="Cambria" panose="02040503050406030204" pitchFamily="18" charset="0"/>
              <a:cs typeface="Times New Roman" panose="02020603050405020304" pitchFamily="18" charset="0"/>
            </a:endParaRPr>
          </a:p>
          <a:p>
            <a:pPr>
              <a:spcBef>
                <a:spcPts val="0"/>
              </a:spcBef>
              <a:spcAft>
                <a:spcPts val="0"/>
              </a:spcAft>
            </a:pPr>
            <a:r>
              <a:rPr lang="en-US" sz="1600" dirty="0">
                <a:ea typeface="Cambria" panose="02040503050406030204" pitchFamily="18" charset="0"/>
                <a:cs typeface="Times New Roman" panose="02020603050405020304" pitchFamily="18" charset="0"/>
              </a:rPr>
              <a:t>For example, a surgical/invasive diagnostic procedure performed by a dermatologist, surgeon, gastroenterologist, or other clinician may result in no specimens obtained or may result in the treating physician ordering results on multiple specimens requiring anatomic evaluation. </a:t>
            </a:r>
            <a:r>
              <a:rPr lang="en-US" sz="1600" i="1" u="sng" dirty="0">
                <a:ea typeface="Cambria" panose="02040503050406030204" pitchFamily="18" charset="0"/>
                <a:cs typeface="Times New Roman" panose="02020603050405020304" pitchFamily="18" charset="0"/>
              </a:rPr>
              <a:t>This is not in the control of the pathologist</a:t>
            </a:r>
            <a:r>
              <a:rPr lang="en-US" sz="1600" dirty="0">
                <a:ea typeface="Cambria" panose="02040503050406030204" pitchFamily="18" charset="0"/>
                <a:cs typeface="Times New Roman" panose="02020603050405020304" pitchFamily="18" charset="0"/>
              </a:rPr>
              <a:t>.</a:t>
            </a:r>
          </a:p>
          <a:p>
            <a:pPr>
              <a:spcBef>
                <a:spcPts val="0"/>
              </a:spcBef>
              <a:spcAft>
                <a:spcPts val="0"/>
              </a:spcAft>
            </a:pPr>
            <a:endParaRPr lang="en-US" sz="1600" dirty="0">
              <a:ea typeface="Cambria" panose="02040503050406030204" pitchFamily="18" charset="0"/>
              <a:cs typeface="Times New Roman" panose="02020603050405020304" pitchFamily="18" charset="0"/>
            </a:endParaRPr>
          </a:p>
          <a:p>
            <a:pPr>
              <a:spcBef>
                <a:spcPts val="0"/>
              </a:spcBef>
              <a:spcAft>
                <a:spcPts val="0"/>
              </a:spcAft>
            </a:pPr>
            <a:r>
              <a:rPr lang="en-US" sz="1600" u="sng" dirty="0">
                <a:ea typeface="Cambria" panose="02040503050406030204" pitchFamily="18" charset="0"/>
                <a:cs typeface="Times New Roman" panose="02020603050405020304" pitchFamily="18" charset="0"/>
              </a:rPr>
              <a:t>In that circumstance, we understand we cannot provide a range. Can we provide the estimate for evaluation of one specimen and note there could be multiple specimens requiring revaluation? Do we guess on how many? Provide average?</a:t>
            </a:r>
            <a:endParaRPr lang="en-US" sz="1600" dirty="0">
              <a:ea typeface="Cambria" panose="02040503050406030204" pitchFamily="18" charset="0"/>
              <a:cs typeface="Times New Roman" panose="02020603050405020304" pitchFamily="18" charset="0"/>
            </a:endParaRPr>
          </a:p>
          <a:p>
            <a:endParaRPr lang="en-US" sz="1600" dirty="0"/>
          </a:p>
          <a:p>
            <a:pPr defTabSz="483306">
              <a:defRPr/>
            </a:pPr>
            <a:r>
              <a:rPr lang="en-US" sz="1600" dirty="0">
                <a:ea typeface="Cambria" panose="02040503050406030204" pitchFamily="18" charset="0"/>
                <a:cs typeface="Times New Roman" panose="02020603050405020304" pitchFamily="18" charset="0"/>
              </a:rPr>
              <a:t>Additionally, anatomic pathology services typically involve a pathologist performing microscopic analysis of tissue or body fluids to determine whether cancer or other disease is present and, if so, its characteristics. The type of specimen or complexity of the analysis is often not known in advance of the initial microscopic analysis conducted by the pathologist. </a:t>
            </a:r>
            <a:r>
              <a:rPr lang="en-US" sz="1600" u="sng" dirty="0">
                <a:ea typeface="Cambria" panose="02040503050406030204" pitchFamily="18" charset="0"/>
                <a:cs typeface="Times New Roman" panose="02020603050405020304" pitchFamily="18" charset="0"/>
              </a:rPr>
              <a:t>Do we provide the analysis and update the estimate after the fact? </a:t>
            </a:r>
          </a:p>
          <a:p>
            <a:pPr defTabSz="483306">
              <a:defRPr/>
            </a:pPr>
            <a:endParaRPr lang="en-US" sz="1600" u="sng" dirty="0">
              <a:ea typeface="Cambria" panose="02040503050406030204" pitchFamily="18" charset="0"/>
              <a:cs typeface="Times New Roman" panose="02020603050405020304" pitchFamily="18" charset="0"/>
            </a:endParaRPr>
          </a:p>
          <a:p>
            <a:pPr defTabSz="483306">
              <a:defRPr/>
            </a:pPr>
            <a:r>
              <a:rPr lang="en-US" sz="1600" dirty="0">
                <a:ea typeface="Cambria" panose="02040503050406030204" pitchFamily="18" charset="0"/>
                <a:cs typeface="Times New Roman" panose="02020603050405020304" pitchFamily="18" charset="0"/>
              </a:rPr>
              <a:t>The C-A-P advocated for the CMS to publish more guidance. The C-A-P will keep its members updated on the latest information available on how pathologists can comply. </a:t>
            </a:r>
          </a:p>
          <a:p>
            <a:endParaRPr lang="en-US" sz="1600" dirty="0"/>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20</a:t>
            </a:fld>
            <a:endParaRPr lang="en-US"/>
          </a:p>
        </p:txBody>
      </p:sp>
    </p:spTree>
    <p:extLst>
      <p:ext uri="{BB962C8B-B14F-4D97-AF65-F5344CB8AC3E}">
        <p14:creationId xmlns:p14="http://schemas.microsoft.com/office/powerpoint/2010/main" val="406716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9713"/>
            <a:ext cx="2560637" cy="1441450"/>
          </a:xfrm>
        </p:spPr>
      </p:sp>
      <p:sp>
        <p:nvSpPr>
          <p:cNvPr id="3" name="Notes Placeholder 2"/>
          <p:cNvSpPr>
            <a:spLocks noGrp="1"/>
          </p:cNvSpPr>
          <p:nvPr>
            <p:ph type="body" idx="1"/>
          </p:nvPr>
        </p:nvSpPr>
        <p:spPr/>
        <p:txBody>
          <a:bodyPr/>
          <a:lstStyle/>
          <a:p>
            <a:pPr algn="l" fontAlgn="base"/>
            <a:r>
              <a:rPr lang="en-US" sz="1600" b="0" i="0" dirty="0">
                <a:solidFill>
                  <a:srgbClr val="2D2D2D"/>
                </a:solidFill>
                <a:effectLst/>
                <a:latin typeface="Arial" panose="020B0604020202020204" pitchFamily="34" charset="0"/>
                <a:cs typeface="Arial" panose="020B0604020202020204" pitchFamily="34" charset="0"/>
              </a:rPr>
              <a:t>The Massachusetts Society of Pathologists (MSP) strongly opposes </a:t>
            </a:r>
            <a:r>
              <a:rPr lang="en-US" sz="1600" dirty="0">
                <a:latin typeface="Arial" panose="020B0604020202020204" pitchFamily="34" charset="0"/>
                <a:cs typeface="Arial" panose="020B0604020202020204" pitchFamily="34" charset="0"/>
              </a:rPr>
              <a:t>Senate Bill 2774</a:t>
            </a:r>
            <a:r>
              <a:rPr lang="en-US" sz="1600" i="0" dirty="0">
                <a:effectLst/>
                <a:latin typeface="Arial" panose="020B0604020202020204" pitchFamily="34" charset="0"/>
                <a:cs typeface="Arial" panose="020B0604020202020204" pitchFamily="34" charset="0"/>
              </a:rPr>
              <a:t> </a:t>
            </a:r>
            <a:r>
              <a:rPr lang="en-US" sz="1600" b="0" i="0" dirty="0">
                <a:solidFill>
                  <a:srgbClr val="2D2D2D"/>
                </a:solidFill>
                <a:effectLst/>
                <a:latin typeface="Arial" panose="020B0604020202020204" pitchFamily="34" charset="0"/>
                <a:cs typeface="Arial" panose="020B0604020202020204" pitchFamily="34" charset="0"/>
              </a:rPr>
              <a:t>which would establish a default out-of-network commercial reimbursement rate for emergency and non-emergency services. </a:t>
            </a:r>
          </a:p>
          <a:p>
            <a:pPr algn="l" fontAlgn="base"/>
            <a:endParaRPr lang="en-US" sz="1600" b="0" i="0" dirty="0">
              <a:solidFill>
                <a:srgbClr val="2D2D2D"/>
              </a:solidFill>
              <a:effectLst/>
              <a:latin typeface="Arial" panose="020B0604020202020204" pitchFamily="34" charset="0"/>
              <a:cs typeface="Arial" panose="020B0604020202020204" pitchFamily="34" charset="0"/>
            </a:endParaRPr>
          </a:p>
          <a:p>
            <a:pPr algn="l" fontAlgn="base"/>
            <a:r>
              <a:rPr lang="en-US" sz="1600" b="0" i="0" dirty="0">
                <a:solidFill>
                  <a:srgbClr val="2D2D2D"/>
                </a:solidFill>
                <a:effectLst/>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testimony sent on </a:t>
            </a:r>
            <a:r>
              <a:rPr lang="en-US" sz="1600" b="0" i="0" dirty="0">
                <a:solidFill>
                  <a:srgbClr val="2D2D2D"/>
                </a:solidFill>
                <a:effectLst/>
                <a:latin typeface="Arial" panose="020B0604020202020204" pitchFamily="34" charset="0"/>
                <a:cs typeface="Arial" panose="020B0604020202020204" pitchFamily="34" charset="0"/>
              </a:rPr>
              <a:t>April 7 to the chairs of the state Joint Committee on Health Care Financing, MSP President Dr. Rebecca Osgood opposed the adverse legislation as it favors health insurance payers to the detriment of patients. Under federal law, Massachusetts patients receiving unanticipated out-of-network services at in-network facilities and hospitals are only liable for in-network payment amounts and are removed from billing disputes.</a:t>
            </a:r>
          </a:p>
          <a:p>
            <a:pPr algn="l" fontAlgn="base"/>
            <a:endParaRPr lang="en-US" sz="1600" b="0" i="0" dirty="0">
              <a:solidFill>
                <a:srgbClr val="2D2D2D"/>
              </a:solidFill>
              <a:effectLst/>
              <a:latin typeface="Arial" panose="020B0604020202020204" pitchFamily="34" charset="0"/>
              <a:cs typeface="Arial" panose="020B0604020202020204" pitchFamily="34" charset="0"/>
            </a:endParaRPr>
          </a:p>
          <a:p>
            <a:pPr algn="l" fontAlgn="base"/>
            <a:r>
              <a:rPr lang="en-US" sz="1600" b="0" i="0" dirty="0">
                <a:solidFill>
                  <a:srgbClr val="2D2D2D"/>
                </a:solidFill>
                <a:effectLst/>
                <a:latin typeface="Arial" panose="020B0604020202020204" pitchFamily="34" charset="0"/>
                <a:cs typeface="Arial" panose="020B0604020202020204" pitchFamily="34" charset="0"/>
              </a:rPr>
              <a:t>However, the legislation would displace the federal law by mandating payments for out-of-network services to be the median-in-network rate. Additionally, the proposed out-of-network rate is not keyed to a respective year which fails to account for inflation unlike the federal law.</a:t>
            </a:r>
          </a:p>
          <a:p>
            <a:pPr algn="l" fontAlgn="base"/>
            <a:endParaRPr lang="en-US" sz="1600" b="0" i="0" dirty="0">
              <a:solidFill>
                <a:srgbClr val="2D2D2D"/>
              </a:solidFill>
              <a:effectLst/>
              <a:latin typeface="Arial" panose="020B0604020202020204" pitchFamily="34" charset="0"/>
              <a:cs typeface="Arial" panose="020B0604020202020204" pitchFamily="34" charset="0"/>
            </a:endParaRPr>
          </a:p>
          <a:p>
            <a:pPr algn="l" fontAlgn="base"/>
            <a:r>
              <a:rPr lang="en-US" sz="1600" b="0" i="0" dirty="0">
                <a:solidFill>
                  <a:srgbClr val="2D2D2D"/>
                </a:solidFill>
                <a:effectLst/>
                <a:latin typeface="Arial" panose="020B0604020202020204" pitchFamily="34" charset="0"/>
                <a:cs typeface="Arial" panose="020B0604020202020204" pitchFamily="34" charset="0"/>
              </a:rPr>
              <a:t>The utilization of median-in-network rates to pay for out-of-network services could lead to severe consequences. For instance, such arrangements may prompt insurers to terminate contracts with physicians who are currently paid more than the median rate and serve as a disincentive to contract with physicians.</a:t>
            </a:r>
          </a:p>
          <a:p>
            <a:pPr algn="l" fontAlgn="base"/>
            <a:endParaRPr lang="en-US" sz="1600" dirty="0">
              <a:solidFill>
                <a:srgbClr val="2D2D2D"/>
              </a:solidFill>
              <a:latin typeface="Arial" panose="020B0604020202020204" pitchFamily="34" charset="0"/>
              <a:cs typeface="Arial" panose="020B0604020202020204" pitchFamily="34" charset="0"/>
            </a:endParaRPr>
          </a:p>
          <a:p>
            <a:pPr algn="l" fontAlgn="base"/>
            <a:r>
              <a:rPr lang="en-US" sz="1600" b="0" i="0" dirty="0">
                <a:solidFill>
                  <a:srgbClr val="2D2D2D"/>
                </a:solidFill>
                <a:effectLst/>
                <a:latin typeface="Arial" panose="020B0604020202020204" pitchFamily="34" charset="0"/>
                <a:cs typeface="Arial" panose="020B0604020202020204" pitchFamily="34" charset="0"/>
              </a:rPr>
              <a:t>The C-A-P and MSP will continue to partner in opposition with the Massachusetts Medical Society.</a:t>
            </a:r>
          </a:p>
          <a:p>
            <a:pPr defTabSz="689617">
              <a:spcBef>
                <a:spcPts val="0"/>
              </a:spcBef>
              <a:defRPr/>
            </a:pPr>
            <a:endParaRPr lang="de-DE" sz="1600" dirty="0"/>
          </a:p>
          <a:p>
            <a:pPr defTabSz="689719">
              <a:spcBef>
                <a:spcPts val="0"/>
              </a:spcBef>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21</a:t>
            </a:fld>
            <a:endParaRPr lang="en-US"/>
          </a:p>
        </p:txBody>
      </p:sp>
    </p:spTree>
    <p:extLst>
      <p:ext uri="{BB962C8B-B14F-4D97-AF65-F5344CB8AC3E}">
        <p14:creationId xmlns:p14="http://schemas.microsoft.com/office/powerpoint/2010/main" val="1815786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252413"/>
            <a:ext cx="2560637" cy="1441450"/>
          </a:xfrm>
        </p:spPr>
      </p:sp>
      <p:sp>
        <p:nvSpPr>
          <p:cNvPr id="3" name="Notes Placeholder 2"/>
          <p:cNvSpPr>
            <a:spLocks noGrp="1"/>
          </p:cNvSpPr>
          <p:nvPr>
            <p:ph type="body" idx="1"/>
          </p:nvPr>
        </p:nvSpPr>
        <p:spPr/>
        <p:txBody>
          <a:bodyPr/>
          <a:lstStyle/>
          <a:p>
            <a:pPr marL="302066" indent="-302066">
              <a:spcBef>
                <a:spcPts val="0"/>
              </a:spcBef>
              <a:buFont typeface="Arial" panose="020B0604020202020204" pitchFamily="34" charset="0"/>
              <a:buChar char="•"/>
            </a:pPr>
            <a:r>
              <a:rPr lang="en-US" sz="1600" dirty="0"/>
              <a:t>Senate Bill 808 and House Bill 1137 were introduced to restrict health plans from requiring prior authorization for biomarker testing for stages 3 and 4 of advanced or metastatic cancer.</a:t>
            </a:r>
          </a:p>
          <a:p>
            <a:pPr marL="302066" indent="-302066">
              <a:spcBef>
                <a:spcPts val="0"/>
              </a:spcBef>
              <a:buFont typeface="Arial" panose="020B0604020202020204" pitchFamily="34" charset="0"/>
              <a:buChar char="•"/>
            </a:pPr>
            <a:r>
              <a:rPr lang="en-US" sz="1600" dirty="0"/>
              <a:t>The legislation is part of a campaign led by AstraZeneca, Genentech, Amgen, and other partners to increase access to targeted therapies and biomarker testing </a:t>
            </a:r>
          </a:p>
          <a:p>
            <a:pPr marL="302066" indent="-302066">
              <a:spcBef>
                <a:spcPts val="0"/>
              </a:spcBef>
              <a:buFont typeface="Arial" panose="020B0604020202020204" pitchFamily="34" charset="0"/>
              <a:buChar char="•"/>
            </a:pPr>
            <a:r>
              <a:rPr lang="en-US" sz="1600" dirty="0"/>
              <a:t>Last year, MSP secured lobbying representation to </a:t>
            </a:r>
            <a:r>
              <a:rPr lang="en-US" sz="1600"/>
              <a:t>advocate for </a:t>
            </a:r>
            <a:r>
              <a:rPr lang="en-US" sz="1600" dirty="0"/>
              <a:t>language safeguarding pathologists’ payment for such tests, explore reporting and impact analysis of prior authorization and coverage mandates of </a:t>
            </a:r>
            <a:r>
              <a:rPr lang="en-US" sz="1600"/>
              <a:t>such tests.</a:t>
            </a:r>
            <a:endParaRPr lang="en-US" sz="1600" dirty="0"/>
          </a:p>
          <a:p>
            <a:pPr marL="302066" indent="-302066">
              <a:spcBef>
                <a:spcPts val="0"/>
              </a:spcBef>
              <a:buFont typeface="Arial" panose="020B0604020202020204" pitchFamily="34" charset="0"/>
              <a:buChar char="•"/>
            </a:pPr>
            <a:r>
              <a:rPr lang="en-US" sz="1600" dirty="0"/>
              <a:t>The legislation has not moved from committee.</a:t>
            </a:r>
          </a:p>
          <a:p>
            <a:pPr marL="302066" indent="-302066">
              <a:spcBef>
                <a:spcPts val="0"/>
              </a:spcBef>
              <a:buFont typeface="Arial" panose="020B0604020202020204" pitchFamily="34" charset="0"/>
              <a:buChar char="•"/>
            </a:pPr>
            <a:r>
              <a:rPr lang="en-US" sz="1600" dirty="0"/>
              <a:t>The CAP established a member workgroup to evaluate the biomarker issue and its future advocacy position.</a:t>
            </a:r>
          </a:p>
          <a:p>
            <a:pPr defTabSz="689617">
              <a:spcBef>
                <a:spcPts val="0"/>
              </a:spcBef>
              <a:defRPr/>
            </a:pPr>
            <a:endParaRPr lang="de-DE" sz="1600" dirty="0"/>
          </a:p>
          <a:p>
            <a:pPr defTabSz="689719">
              <a:spcBef>
                <a:spcPts val="0"/>
              </a:spcBef>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22</a:t>
            </a:fld>
            <a:endParaRPr lang="en-US"/>
          </a:p>
        </p:txBody>
      </p:sp>
    </p:spTree>
    <p:extLst>
      <p:ext uri="{BB962C8B-B14F-4D97-AF65-F5344CB8AC3E}">
        <p14:creationId xmlns:p14="http://schemas.microsoft.com/office/powerpoint/2010/main" val="374773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247650"/>
            <a:ext cx="2562225" cy="1441450"/>
          </a:xfrm>
        </p:spPr>
      </p:sp>
      <p:sp>
        <p:nvSpPr>
          <p:cNvPr id="3" name="Notes Placeholder 2"/>
          <p:cNvSpPr>
            <a:spLocks noGrp="1"/>
          </p:cNvSpPr>
          <p:nvPr>
            <p:ph type="body" idx="1"/>
          </p:nvPr>
        </p:nvSpPr>
        <p:spPr/>
        <p:txBody>
          <a:bodyPr/>
          <a:lstStyle/>
          <a:p>
            <a:pPr>
              <a:spcBef>
                <a:spcPts val="0"/>
              </a:spcBef>
            </a:pPr>
            <a:r>
              <a:rPr lang="en-US" sz="1600" dirty="0">
                <a:ea typeface="Calibri" panose="020F0502020204030204" pitchFamily="34" charset="0"/>
              </a:rPr>
              <a:t>Shown here are a few high-level ways the C-A-P assists state pathology societies like </a:t>
            </a:r>
            <a:r>
              <a:rPr lang="en-US" sz="1600" dirty="0"/>
              <a:t>Massachusetts</a:t>
            </a:r>
            <a:r>
              <a:rPr lang="en-US" sz="1600" dirty="0">
                <a:ea typeface="Calibri" panose="020F0502020204030204" pitchFamily="34" charset="0"/>
              </a:rPr>
              <a:t>. For example, the C-A-P provides education, tools, etc. to grow membership, fundraise for lobbying …</a:t>
            </a:r>
          </a:p>
          <a:p>
            <a:pPr>
              <a:spcBef>
                <a:spcPts val="0"/>
              </a:spcBef>
            </a:pPr>
            <a:endParaRPr lang="en-US" sz="1600" dirty="0">
              <a:ea typeface="Calibri" panose="020F0502020204030204" pitchFamily="34" charset="0"/>
            </a:endParaRPr>
          </a:p>
          <a:p>
            <a:pPr>
              <a:spcBef>
                <a:spcPts val="0"/>
              </a:spcBef>
            </a:pPr>
            <a:r>
              <a:rPr lang="en-US" sz="1600" dirty="0">
                <a:solidFill>
                  <a:srgbClr val="333333"/>
                </a:solidFill>
                <a:ea typeface="Times New Roman" panose="02020603050405020304" pitchFamily="18" charset="0"/>
              </a:rPr>
              <a:t>If you’re not already a member of the </a:t>
            </a:r>
            <a:r>
              <a:rPr lang="en-US" sz="1600" dirty="0"/>
              <a:t>Massachusetts Society of Pathologists or the C-A-P</a:t>
            </a:r>
            <a:r>
              <a:rPr lang="en-US" sz="1600" dirty="0">
                <a:solidFill>
                  <a:srgbClr val="333333"/>
                </a:solidFill>
                <a:ea typeface="Times New Roman" panose="02020603050405020304" pitchFamily="18" charset="0"/>
              </a:rPr>
              <a:t>, we hope that you will consider joining to strengthen the foundation of our professional home and pathology’s influence on advocacy issues at the state and federal levels. </a:t>
            </a:r>
          </a:p>
          <a:p>
            <a:pPr>
              <a:spcBef>
                <a:spcPts val="0"/>
              </a:spcBef>
            </a:pPr>
            <a:endParaRPr lang="en-US" sz="1600" dirty="0">
              <a:solidFill>
                <a:srgbClr val="333333"/>
              </a:solidFill>
              <a:ea typeface="Times New Roman" panose="02020603050405020304" pitchFamily="18" charset="0"/>
            </a:endParaRPr>
          </a:p>
          <a:p>
            <a:pPr defTabSz="689719">
              <a:spcBef>
                <a:spcPts val="0"/>
              </a:spcBef>
              <a:defRPr/>
            </a:pPr>
            <a:r>
              <a:rPr lang="en-US" sz="1600" dirty="0">
                <a:solidFill>
                  <a:srgbClr val="333333"/>
                </a:solidFill>
                <a:ea typeface="Times New Roman" panose="02020603050405020304" pitchFamily="18" charset="0"/>
              </a:rPr>
              <a:t>We know that the number of members in an organization affects its ability to guide policy and impact decisions. </a:t>
            </a:r>
            <a:endParaRPr lang="en-US" sz="1600" dirty="0">
              <a:ea typeface="Calibri" panose="020F0502020204030204" pitchFamily="34" charset="0"/>
            </a:endParaRPr>
          </a:p>
          <a:p>
            <a:pPr>
              <a:spcBef>
                <a:spcPts val="0"/>
              </a:spcBef>
            </a:pPr>
            <a:endParaRPr lang="en-US" sz="1600" dirty="0"/>
          </a:p>
          <a:p>
            <a:pPr defTabSz="689719">
              <a:lnSpc>
                <a:spcPct val="107000"/>
              </a:lnSpc>
              <a:spcBef>
                <a:spcPts val="0"/>
              </a:spcBef>
              <a:spcAft>
                <a:spcPts val="846"/>
              </a:spcAft>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23</a:t>
            </a:fld>
            <a:endParaRPr lang="en-US"/>
          </a:p>
        </p:txBody>
      </p:sp>
    </p:spTree>
    <p:extLst>
      <p:ext uri="{BB962C8B-B14F-4D97-AF65-F5344CB8AC3E}">
        <p14:creationId xmlns:p14="http://schemas.microsoft.com/office/powerpoint/2010/main" val="1176683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728995">
              <a:spcBef>
                <a:spcPts val="0"/>
              </a:spcBef>
              <a:defRPr/>
            </a:pPr>
            <a:r>
              <a:rPr lang="en-US" dirty="0"/>
              <a:t>To sum up: </a:t>
            </a:r>
            <a:endParaRPr lang="en-US" dirty="0">
              <a:ea typeface="Cambria" panose="02040503050406030204" pitchFamily="18" charset="0"/>
              <a:cs typeface="Times New Roman" panose="02020603050405020304" pitchFamily="18" charset="0"/>
            </a:endParaRPr>
          </a:p>
          <a:p>
            <a:pPr defTabSz="728995">
              <a:spcBef>
                <a:spcPts val="0"/>
              </a:spcBef>
              <a:defRPr/>
            </a:pPr>
            <a:endParaRPr lang="en-US" dirty="0"/>
          </a:p>
          <a:p>
            <a:pPr>
              <a:spcBef>
                <a:spcPts val="0"/>
              </a:spcBef>
            </a:pPr>
            <a:r>
              <a:rPr lang="en-US" b="1" dirty="0"/>
              <a:t>For Advocacy:</a:t>
            </a:r>
          </a:p>
          <a:p>
            <a:pPr defTabSz="728995">
              <a:spcBef>
                <a:spcPts val="0"/>
              </a:spcBef>
              <a:defRPr/>
            </a:pPr>
            <a:r>
              <a:rPr lang="en-US" dirty="0"/>
              <a:t>The C-A-P is proactively representing your interests on legislation and regulation that affect your success and viability as a pathologist. Again, because of the C-A-P and active participation by members, in conjunction with the American Medical Association, we were able to avert up to 10% in Medicare cuts this year. But not everything went away for good. As a reminder, pathologists may be facing up to a 7% cut in Medicare payments next year. </a:t>
            </a:r>
          </a:p>
          <a:p>
            <a:pPr defTabSz="728995">
              <a:spcBef>
                <a:spcPts val="0"/>
              </a:spcBef>
              <a:defRPr/>
            </a:pPr>
            <a:endParaRPr lang="en-US" dirty="0"/>
          </a:p>
          <a:p>
            <a:pPr defTabSz="728995">
              <a:spcBef>
                <a:spcPts val="0"/>
              </a:spcBef>
              <a:defRPr/>
            </a:pPr>
            <a:r>
              <a:rPr lang="en-US" dirty="0"/>
              <a:t>We hope you’ll join us at next year’s Pathologists Leadership Summit in the Spring to help us advocate on behalf of the specialty. </a:t>
            </a:r>
          </a:p>
          <a:p>
            <a:pPr defTabSz="728995">
              <a:spcBef>
                <a:spcPts val="0"/>
              </a:spcBef>
              <a:defRPr/>
            </a:pPr>
            <a:endParaRPr lang="en-US" dirty="0"/>
          </a:p>
          <a:p>
            <a:pPr defTabSz="728995">
              <a:spcBef>
                <a:spcPts val="0"/>
              </a:spcBef>
              <a:defRPr/>
            </a:pPr>
            <a:r>
              <a:rPr lang="en-US" dirty="0"/>
              <a:t>Help </a:t>
            </a:r>
            <a:r>
              <a:rPr lang="en-US" dirty="0">
                <a:ea typeface="Cambria" panose="02040503050406030204" pitchFamily="18" charset="0"/>
              </a:rPr>
              <a:t>strengthen the foundation of our professional home—the foundation of all medicine—but also strengthen pathology’s influence on advocacy issues at both the state and federal levels.</a:t>
            </a:r>
            <a:endParaRPr lang="en-US" dirty="0"/>
          </a:p>
          <a:p>
            <a:pPr>
              <a:spcBef>
                <a:spcPts val="0"/>
              </a:spcBef>
            </a:pPr>
            <a:endParaRPr lang="en-US" dirty="0"/>
          </a:p>
          <a:p>
            <a:pPr defTabSz="689719">
              <a:spcBef>
                <a:spcPts val="0"/>
              </a:spcBef>
              <a:defRPr/>
            </a:pPr>
            <a:r>
              <a:rPr lang="en-US" b="1" dirty="0">
                <a:solidFill>
                  <a:srgbClr val="FF0000"/>
                </a:solidFill>
              </a:rPr>
              <a:t>[NEXT SLIDE]</a:t>
            </a:r>
            <a:endParaRPr lang="en-US" dirty="0"/>
          </a:p>
        </p:txBody>
      </p:sp>
      <p:sp>
        <p:nvSpPr>
          <p:cNvPr id="4" name="Slide Number Placeholder 3"/>
          <p:cNvSpPr>
            <a:spLocks noGrp="1"/>
          </p:cNvSpPr>
          <p:nvPr>
            <p:ph type="sldNum" sz="quarter" idx="5"/>
          </p:nvPr>
        </p:nvSpPr>
        <p:spPr/>
        <p:txBody>
          <a:bodyPr/>
          <a:lstStyle/>
          <a:p>
            <a:pPr>
              <a:defRPr/>
            </a:pPr>
            <a:fld id="{B4F781B4-7DD7-3343-A35A-021B42D50121}" type="slidenum">
              <a:rPr lang="en-US" smtClean="0"/>
              <a:pPr>
                <a:defRPr/>
              </a:pPr>
              <a:t>24</a:t>
            </a:fld>
            <a:endParaRPr lang="en-US"/>
          </a:p>
        </p:txBody>
      </p:sp>
    </p:spTree>
    <p:extLst>
      <p:ext uri="{BB962C8B-B14F-4D97-AF65-F5344CB8AC3E}">
        <p14:creationId xmlns:p14="http://schemas.microsoft.com/office/powerpoint/2010/main" val="2951452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689719">
              <a:spcBef>
                <a:spcPts val="0"/>
              </a:spcBef>
              <a:defRPr/>
            </a:pPr>
            <a:r>
              <a:rPr lang="en-US" dirty="0"/>
              <a:t>The C-A-P is our advocacy home, and pathologists’ professional home for the past 75 years. For more information on the following examples, scan the corresponding QR codes.</a:t>
            </a:r>
          </a:p>
          <a:p>
            <a:pPr>
              <a:spcBef>
                <a:spcPts val="0"/>
              </a:spcBef>
            </a:pPr>
            <a:endParaRPr lang="en-US" b="1" dirty="0"/>
          </a:p>
          <a:p>
            <a:pPr>
              <a:spcBef>
                <a:spcPts val="0"/>
              </a:spcBef>
            </a:pPr>
            <a:r>
              <a:rPr lang="en-US" b="1" dirty="0"/>
              <a:t>For quality in our laboratories, look to the C-A-P:</a:t>
            </a:r>
          </a:p>
          <a:p>
            <a:pPr defTabSz="689617">
              <a:spcBef>
                <a:spcPts val="0"/>
              </a:spcBef>
              <a:defRPr/>
            </a:pPr>
            <a:r>
              <a:rPr lang="en-US" dirty="0"/>
              <a:t>Advancing quality in patient care is a cornerstone with all our laboratory quality solutions. For example, </a:t>
            </a:r>
            <a:r>
              <a:rPr lang="en-US" b="0" i="0" dirty="0">
                <a:solidFill>
                  <a:srgbClr val="000000"/>
                </a:solidFill>
                <a:effectLst/>
                <a:latin typeface="Arial" panose="020B0604020202020204" pitchFamily="34" charset="0"/>
              </a:rPr>
              <a:t>adjustment factors for race have been used in equations for estimated glomerular filtration rate (eGFR). Race is not a biological attribute, so the C-A-P is working towards eliminating race from the eGFR equations.</a:t>
            </a:r>
            <a:endParaRPr lang="en-US" dirty="0"/>
          </a:p>
          <a:p>
            <a:pPr defTabSz="689617">
              <a:spcBef>
                <a:spcPts val="0"/>
              </a:spcBef>
              <a:defRPr/>
            </a:pPr>
            <a:endParaRPr lang="en-US" dirty="0"/>
          </a:p>
          <a:p>
            <a:pPr>
              <a:spcBef>
                <a:spcPts val="0"/>
              </a:spcBef>
            </a:pPr>
            <a:r>
              <a:rPr lang="en-US" b="1" dirty="0"/>
              <a:t>For public health:</a:t>
            </a:r>
          </a:p>
          <a:p>
            <a:pPr algn="l" rtl="0"/>
            <a:r>
              <a:rPr lang="en-US" dirty="0"/>
              <a:t>Our country has been experiencing a blood supply shortage. </a:t>
            </a:r>
            <a:r>
              <a:rPr lang="en-US" b="0" i="0" dirty="0">
                <a:solidFill>
                  <a:srgbClr val="000000"/>
                </a:solidFill>
                <a:effectLst/>
                <a:latin typeface="Arial" panose="020B0604020202020204" pitchFamily="34" charset="0"/>
              </a:rPr>
              <a:t>The C-A-P recognizes that the nation’s blood supply must be both safe and sufficient to meet the needs of patients. To do that, the C-A-P strongly supports gender-neutral blood donor screening based on individualized risk assessment for HIV infection instead of sexual identity.</a:t>
            </a:r>
            <a:endParaRPr lang="en-US" dirty="0"/>
          </a:p>
          <a:p>
            <a:pPr>
              <a:spcBef>
                <a:spcPts val="0"/>
              </a:spcBef>
            </a:pPr>
            <a:endParaRPr lang="en-US" b="1" dirty="0"/>
          </a:p>
          <a:p>
            <a:pPr>
              <a:spcBef>
                <a:spcPts val="0"/>
              </a:spcBef>
            </a:pPr>
            <a:r>
              <a:rPr lang="en-US" b="1" dirty="0"/>
              <a:t>For your career:</a:t>
            </a:r>
          </a:p>
          <a:p>
            <a:pPr>
              <a:spcBef>
                <a:spcPts val="0"/>
              </a:spcBef>
            </a:pPr>
            <a:r>
              <a:rPr lang="en-US" dirty="0"/>
              <a:t>Our purpose is to make you successful—to enhance your skills, grow your knowledge, and prepare you for success in the future—and we do this in different ways.</a:t>
            </a:r>
          </a:p>
          <a:p>
            <a:pPr defTabSz="689719">
              <a:spcBef>
                <a:spcPts val="0"/>
              </a:spcBef>
              <a:spcAft>
                <a:spcPts val="0"/>
              </a:spcAft>
              <a:defRPr/>
            </a:pPr>
            <a:endParaRPr lang="en-US" dirty="0">
              <a:ea typeface="Cambria" panose="02040503050406030204" pitchFamily="18" charset="0"/>
            </a:endParaRPr>
          </a:p>
          <a:p>
            <a:pPr>
              <a:spcBef>
                <a:spcPts val="0"/>
              </a:spcBef>
            </a:pPr>
            <a:r>
              <a:rPr lang="en-US" dirty="0"/>
              <a:t>This includes education, innovation and connectivity.</a:t>
            </a:r>
            <a:r>
              <a:rPr lang="en-US" dirty="0">
                <a:ea typeface="Cambria" panose="02040503050406030204" pitchFamily="18" charset="0"/>
              </a:rPr>
              <a:t> Last fall, the C-A-P launched the My C-A-P app to help members in our daily practice. The app includes a library of articles, podcasts, a Case of the Month, and the ability to retrieve protocols. It also connects us to other members, and reach out to our legislators right from our phone or tablets directly through the app.</a:t>
            </a:r>
          </a:p>
          <a:p>
            <a:pPr>
              <a:spcBef>
                <a:spcPts val="0"/>
              </a:spcBef>
              <a:spcAft>
                <a:spcPts val="0"/>
              </a:spcAft>
            </a:pPr>
            <a:endParaRPr lang="en-US" dirty="0">
              <a:ea typeface="Cambria" panose="02040503050406030204" pitchFamily="18" charset="0"/>
            </a:endParaRPr>
          </a:p>
          <a:p>
            <a:pPr>
              <a:spcBef>
                <a:spcPts val="0"/>
              </a:spcBef>
              <a:spcAft>
                <a:spcPts val="0"/>
              </a:spcAft>
            </a:pPr>
            <a:r>
              <a:rPr lang="en-US" dirty="0">
                <a:ea typeface="Cambria" panose="02040503050406030204" pitchFamily="18" charset="0"/>
              </a:rPr>
              <a:t>If you are a C-A-P member and don’t have it on your phone yet, get the free download through the App Store or the Google Play Store.</a:t>
            </a:r>
          </a:p>
          <a:p>
            <a:pPr defTabSz="689719">
              <a:spcBef>
                <a:spcPts val="0"/>
              </a:spcBef>
              <a:spcAft>
                <a:spcPts val="0"/>
              </a:spcAft>
              <a:defRPr/>
            </a:pPr>
            <a:endParaRPr lang="en-US" dirty="0">
              <a:ea typeface="Cambria" panose="02040503050406030204" pitchFamily="18" charset="0"/>
            </a:endParaRPr>
          </a:p>
          <a:p>
            <a:pPr>
              <a:spcBef>
                <a:spcPts val="0"/>
              </a:spcBef>
            </a:pPr>
            <a:r>
              <a:rPr lang="en-US" b="1" dirty="0"/>
              <a:t>For our workforce:</a:t>
            </a:r>
          </a:p>
          <a:p>
            <a:pPr>
              <a:spcBef>
                <a:spcPts val="0"/>
              </a:spcBef>
            </a:pPr>
            <a:r>
              <a:rPr lang="en-US" dirty="0"/>
              <a:t>In recent years, our specialty had been seeing a decline in pathology residency recruitment which could lead to potential shortages in the workforce. Between 2010 and 2019, there was approximately a 40% decrease in US senior applicants AND US seniors matched into pathology residency.</a:t>
            </a:r>
          </a:p>
          <a:p>
            <a:pPr>
              <a:spcBef>
                <a:spcPts val="0"/>
              </a:spcBef>
            </a:pPr>
            <a:endParaRPr lang="en-US" dirty="0"/>
          </a:p>
          <a:p>
            <a:pPr>
              <a:spcBef>
                <a:spcPts val="0"/>
              </a:spcBef>
            </a:pPr>
            <a:r>
              <a:rPr lang="en-US" dirty="0"/>
              <a:t>In 2020, the C-A-P committed to helping turn that tide. Last year, a strategic through a Pathologist Pipeline Initiative that includes enlisting pathologists or pathology residents passionate about our work as “champions.” Champions serve as active role models by demonstrating what pathologists do, advocates for pathology, mentors medical students, and advises them regarding applying to pathology residencies.</a:t>
            </a:r>
          </a:p>
          <a:p>
            <a:pPr>
              <a:spcBef>
                <a:spcPts val="0"/>
              </a:spcBef>
            </a:pPr>
            <a:endParaRPr lang="en-US" dirty="0">
              <a:ea typeface="Cambria" panose="02040503050406030204" pitchFamily="18" charset="0"/>
            </a:endParaRPr>
          </a:p>
          <a:p>
            <a:pPr>
              <a:spcBef>
                <a:spcPts val="0"/>
              </a:spcBef>
            </a:pPr>
            <a:r>
              <a:rPr lang="en-US" dirty="0">
                <a:ea typeface="Cambria" panose="02040503050406030204" pitchFamily="18" charset="0"/>
              </a:rPr>
              <a:t>The goal is to raise awareness of the importance of pathology and laboratory medicine within health care, and to help recruit the best and brightest medical students and graduates around the globe to pursue a career in pathology.</a:t>
            </a:r>
          </a:p>
          <a:p>
            <a:pPr>
              <a:spcBef>
                <a:spcPts val="0"/>
              </a:spcBef>
            </a:pPr>
            <a:endParaRPr lang="en-US" dirty="0">
              <a:ea typeface="Cambria" panose="02040503050406030204" pitchFamily="18" charset="0"/>
            </a:endParaRPr>
          </a:p>
          <a:p>
            <a:pPr>
              <a:spcBef>
                <a:spcPts val="0"/>
              </a:spcBef>
            </a:pPr>
            <a:r>
              <a:rPr lang="en-US" dirty="0">
                <a:ea typeface="Cambria" panose="02040503050406030204" pitchFamily="18" charset="0"/>
              </a:rPr>
              <a:t>While we know correlation does not equal causation, between 2021 and 2022, the National Resident Matching Program has seen an increase of approximately 5% in total applications to pathology residency programs, and total matches. There also was a nearly 2% increase in PGY1 positions filled this year. If you have interest in serving as a Pathologist Pipeline Champion, visit CAP.org, or scan the green QR code shown on the screen.</a:t>
            </a:r>
          </a:p>
          <a:p>
            <a:pPr>
              <a:spcBef>
                <a:spcPts val="0"/>
              </a:spcBef>
            </a:pPr>
            <a:endParaRPr lang="en-US" dirty="0"/>
          </a:p>
          <a:p>
            <a:pPr defTabSz="689719">
              <a:spcBef>
                <a:spcPts val="0"/>
              </a:spcBef>
              <a:defRPr/>
            </a:pPr>
            <a:r>
              <a:rPr lang="en-US" b="1" dirty="0">
                <a:solidFill>
                  <a:srgbClr val="FF0000"/>
                </a:solidFill>
              </a:rPr>
              <a:t>[NEXT SLIDE]</a:t>
            </a:r>
            <a:endParaRPr lang="en-US" dirty="0"/>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25</a:t>
            </a:fld>
            <a:endParaRPr lang="en-US"/>
          </a:p>
        </p:txBody>
      </p:sp>
    </p:spTree>
    <p:extLst>
      <p:ext uri="{BB962C8B-B14F-4D97-AF65-F5344CB8AC3E}">
        <p14:creationId xmlns:p14="http://schemas.microsoft.com/office/powerpoint/2010/main" val="386311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689617">
              <a:spcBef>
                <a:spcPts val="0"/>
              </a:spcBef>
              <a:defRPr/>
            </a:pPr>
            <a:r>
              <a:rPr lang="en-US" dirty="0"/>
              <a:t>Before I conclude, what questions might you have for me?</a:t>
            </a:r>
          </a:p>
          <a:p>
            <a:pPr defTabSz="728995">
              <a:spcBef>
                <a:spcPts val="0"/>
              </a:spcBef>
              <a:defRPr/>
            </a:pPr>
            <a:endParaRPr lang="en-US" dirty="0"/>
          </a:p>
          <a:p>
            <a:pPr defTabSz="728995">
              <a:spcBef>
                <a:spcPts val="0"/>
              </a:spcBef>
              <a:defRPr/>
            </a:pPr>
            <a:r>
              <a:rPr lang="en-US" b="1" dirty="0"/>
              <a:t>[CONSIDER TAKING QUESTIONS HERE TO ENSURE YOU HAVE TIME FOR ONE OR TWO AUDIENCE QUESTIONS BEFORE DELIVERING FINAL REMARKS]</a:t>
            </a:r>
          </a:p>
          <a:p>
            <a:pPr defTabSz="728995">
              <a:spcBef>
                <a:spcPts val="0"/>
              </a:spcBef>
              <a:defRPr/>
            </a:pPr>
            <a:endParaRPr lang="en-US" dirty="0"/>
          </a:p>
          <a:p>
            <a:pPr defTabSz="728995">
              <a:spcBef>
                <a:spcPts val="0"/>
              </a:spcBef>
              <a:defRPr/>
            </a:pPr>
            <a:r>
              <a:rPr lang="en-US" dirty="0"/>
              <a:t>Thank you for those great questions.</a:t>
            </a:r>
          </a:p>
          <a:p>
            <a:pPr defTabSz="728995">
              <a:spcBef>
                <a:spcPts val="0"/>
              </a:spcBef>
              <a:defRPr/>
            </a:pPr>
            <a:endParaRPr lang="en-US" dirty="0"/>
          </a:p>
          <a:p>
            <a:pPr defTabSz="728995">
              <a:spcBef>
                <a:spcPts val="0"/>
              </a:spcBef>
              <a:defRPr/>
            </a:pPr>
            <a:r>
              <a:rPr lang="en-US" dirty="0"/>
              <a:t>The C-A-P is your professional and advocacy home. The only organization that solely represents board-certified pathologists. </a:t>
            </a:r>
          </a:p>
          <a:p>
            <a:pPr>
              <a:spcBef>
                <a:spcPts val="0"/>
              </a:spcBef>
            </a:pPr>
            <a:endParaRPr lang="en-US" dirty="0"/>
          </a:p>
          <a:p>
            <a:pPr defTabSz="689719">
              <a:spcBef>
                <a:spcPts val="0"/>
              </a:spcBef>
              <a:defRPr/>
            </a:pPr>
            <a:r>
              <a:rPr lang="en-US" dirty="0"/>
              <a:t>Thank you for your time.</a:t>
            </a:r>
          </a:p>
        </p:txBody>
      </p:sp>
      <p:sp>
        <p:nvSpPr>
          <p:cNvPr id="4" name="Slide Number Placeholder 3"/>
          <p:cNvSpPr>
            <a:spLocks noGrp="1"/>
          </p:cNvSpPr>
          <p:nvPr>
            <p:ph type="sldNum" sz="quarter" idx="10"/>
          </p:nvPr>
        </p:nvSpPr>
        <p:spPr/>
        <p:txBody>
          <a:bodyPr/>
          <a:lstStyle/>
          <a:p>
            <a:pPr>
              <a:defRPr/>
            </a:pPr>
            <a:fld id="{B4F781B4-7DD7-3343-A35A-021B42D50121}" type="slidenum">
              <a:rPr lang="en-US" smtClean="0"/>
              <a:pPr>
                <a:defRPr/>
              </a:pPr>
              <a:t>26</a:t>
            </a:fld>
            <a:endParaRPr lang="en-US"/>
          </a:p>
        </p:txBody>
      </p:sp>
    </p:spTree>
    <p:extLst>
      <p:ext uri="{BB962C8B-B14F-4D97-AF65-F5344CB8AC3E}">
        <p14:creationId xmlns:p14="http://schemas.microsoft.com/office/powerpoint/2010/main" val="240771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6488" y="239713"/>
            <a:ext cx="2560637" cy="1439862"/>
          </a:xfrm>
        </p:spPr>
      </p:sp>
      <p:sp>
        <p:nvSpPr>
          <p:cNvPr id="3" name="Notes Placeholder 2"/>
          <p:cNvSpPr>
            <a:spLocks noGrp="1"/>
          </p:cNvSpPr>
          <p:nvPr>
            <p:ph type="body" idx="1"/>
          </p:nvPr>
        </p:nvSpPr>
        <p:spPr/>
        <p:txBody>
          <a:bodyPr/>
          <a:lstStyle/>
          <a:p>
            <a:pPr>
              <a:spcBef>
                <a:spcPts val="0"/>
              </a:spcBef>
            </a:pPr>
            <a:r>
              <a:rPr lang="en-US" sz="1600" dirty="0"/>
              <a:t>Our members and our profession rely on the C-A-P as their advocacy home to keep them informed and proactively represent them as health care evolves.</a:t>
            </a:r>
          </a:p>
          <a:p>
            <a:pPr>
              <a:spcBef>
                <a:spcPts val="0"/>
              </a:spcBef>
            </a:pPr>
            <a:endParaRPr lang="de-DE" sz="1600" dirty="0"/>
          </a:p>
          <a:p>
            <a:pPr>
              <a:spcBef>
                <a:spcPts val="0"/>
              </a:spcBef>
            </a:pPr>
            <a:r>
              <a:rPr lang="de-DE" sz="1600" dirty="0"/>
              <a:t>The C-A-P is the only 501(c)(6) membership organization representing pathologists that can lobby on behalf of our profession.</a:t>
            </a:r>
          </a:p>
          <a:p>
            <a:pPr>
              <a:spcBef>
                <a:spcPts val="0"/>
              </a:spcBef>
            </a:pPr>
            <a:endParaRPr lang="de-DE" sz="1600" dirty="0"/>
          </a:p>
          <a:p>
            <a:pPr defTabSz="689617">
              <a:spcBef>
                <a:spcPts val="0"/>
              </a:spcBef>
              <a:defRPr/>
            </a:pPr>
            <a:r>
              <a:rPr lang="de-DE" sz="1600" dirty="0"/>
              <a:t>Every year, </a:t>
            </a:r>
            <a:r>
              <a:rPr lang="en-US" sz="1600" dirty="0"/>
              <a:t>the C-A-P </a:t>
            </a:r>
            <a:r>
              <a:rPr lang="de-DE" sz="1600" dirty="0"/>
              <a:t>dedicate significant resources to advocacy and direct lobbying initiatives to address your views and the issues that impact you.</a:t>
            </a:r>
          </a:p>
          <a:p>
            <a:pPr defTabSz="689617">
              <a:spcBef>
                <a:spcPts val="0"/>
              </a:spcBef>
              <a:defRPr/>
            </a:pPr>
            <a:endParaRPr lang="de-DE" sz="1600" dirty="0"/>
          </a:p>
          <a:p>
            <a:pPr defTabSz="689719">
              <a:spcBef>
                <a:spcPts val="0"/>
              </a:spcBef>
              <a:defRPr/>
            </a:pPr>
            <a:r>
              <a:rPr lang="en-US" sz="1600" b="1" dirty="0">
                <a:solidFill>
                  <a:srgbClr val="FF0000"/>
                </a:solidFill>
              </a:rPr>
              <a:t>[NEXT SLIDE]</a:t>
            </a:r>
            <a:endParaRPr lang="en-US" sz="1600" dirty="0"/>
          </a:p>
        </p:txBody>
      </p:sp>
      <p:sp>
        <p:nvSpPr>
          <p:cNvPr id="4" name="Slide Number Placeholder 3"/>
          <p:cNvSpPr>
            <a:spLocks noGrp="1"/>
          </p:cNvSpPr>
          <p:nvPr>
            <p:ph type="sldNum" sz="quarter" idx="10"/>
          </p:nvPr>
        </p:nvSpPr>
        <p:spPr/>
        <p:txBody>
          <a:bodyPr/>
          <a:lstStyle/>
          <a:p>
            <a:pPr>
              <a:defRPr/>
            </a:pPr>
            <a:fld id="{87F2DBD2-2016-4F06-821E-4913FDDEC67C}" type="slidenum">
              <a:rPr lang="en-US" smtClean="0"/>
              <a:pPr>
                <a:defRPr/>
              </a:pPr>
              <a:t>3</a:t>
            </a:fld>
            <a:endParaRPr lang="en-US"/>
          </a:p>
        </p:txBody>
      </p:sp>
    </p:spTree>
    <p:extLst>
      <p:ext uri="{BB962C8B-B14F-4D97-AF65-F5344CB8AC3E}">
        <p14:creationId xmlns:p14="http://schemas.microsoft.com/office/powerpoint/2010/main" val="7477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1775"/>
            <a:ext cx="2559050" cy="1439863"/>
          </a:xfrm>
        </p:spPr>
      </p:sp>
      <p:sp>
        <p:nvSpPr>
          <p:cNvPr id="3" name="Notes Placeholder 2"/>
          <p:cNvSpPr>
            <a:spLocks noGrp="1"/>
          </p:cNvSpPr>
          <p:nvPr>
            <p:ph type="body" idx="1"/>
          </p:nvPr>
        </p:nvSpPr>
        <p:spPr>
          <a:xfrm>
            <a:off x="242316" y="1641475"/>
            <a:ext cx="6830568" cy="6787515"/>
          </a:xfrm>
        </p:spPr>
        <p:txBody>
          <a:bodyPr/>
          <a:lstStyle/>
          <a:p>
            <a:pPr defTabSz="729102">
              <a:defRPr/>
            </a:pPr>
            <a:r>
              <a:rPr lang="en-US" sz="1600" dirty="0">
                <a:ea typeface="Times New Roman" panose="02020603050405020304" pitchFamily="18" charset="0"/>
              </a:rPr>
              <a:t>Thanks to the C-A-P’s advocacy efforts, and members who proactively participated in last year’s Pathologists Leadership Summit, wrote letters to their legislators, and participated in virtual fly-ins to Capitol Hill, the C-A-P helped us successfully avert up to 10 percent in Medicare cuts this year. You can see the breakdown on this slide.</a:t>
            </a:r>
          </a:p>
          <a:p>
            <a:endParaRPr lang="en-US" sz="1600" dirty="0"/>
          </a:p>
          <a:p>
            <a:pPr defTabSz="729102"/>
            <a:r>
              <a:rPr lang="en-US" sz="1600" dirty="0"/>
              <a:t>There were additional proposed cuts, and here is how Congress responded to the C-A-P and a coalition of other physician organizations, including the American Medical Association. </a:t>
            </a:r>
          </a:p>
          <a:p>
            <a:endParaRPr lang="en-US" sz="1600" dirty="0"/>
          </a:p>
          <a:p>
            <a:r>
              <a:rPr lang="en-US" sz="1600" dirty="0"/>
              <a:t>On December 9, 2021 Congress passed the </a:t>
            </a:r>
            <a:r>
              <a:rPr lang="en-US" sz="1600" i="1" dirty="0"/>
              <a:t>Protecting Medicare and American Farmers from Sequester Cuts Act</a:t>
            </a:r>
            <a:r>
              <a:rPr lang="en-US" sz="1600" dirty="0"/>
              <a:t>. The main legislative provisions that mitigated cuts to pathologists include:</a:t>
            </a:r>
          </a:p>
          <a:p>
            <a:pPr marL="319314" indent="-319314">
              <a:buFont typeface="Arial" panose="020B0604020202020204" pitchFamily="34" charset="0"/>
              <a:buChar char="•"/>
            </a:pPr>
            <a:r>
              <a:rPr lang="en-US" sz="1600" dirty="0"/>
              <a:t>Increased payments on the 2022 fee schedule by 3%. </a:t>
            </a:r>
          </a:p>
          <a:p>
            <a:pPr marL="319314" indent="-319314">
              <a:buFont typeface="Arial" panose="020B0604020202020204" pitchFamily="34" charset="0"/>
              <a:buChar char="•"/>
            </a:pPr>
            <a:r>
              <a:rPr lang="en-US" sz="1600" dirty="0"/>
              <a:t>Eliminated, delayed, or phased-in other Medicare budget cuts that were set to take effect.</a:t>
            </a:r>
          </a:p>
          <a:p>
            <a:pPr marL="319314" indent="-319314">
              <a:buFont typeface="Arial" panose="020B0604020202020204" pitchFamily="34" charset="0"/>
              <a:buChar char="•"/>
            </a:pPr>
            <a:r>
              <a:rPr lang="en-US" sz="1600" dirty="0"/>
              <a:t>Delayed cuts to Medicare’s clinical laboratory fee schedule by one year.</a:t>
            </a:r>
          </a:p>
          <a:p>
            <a:pPr defTabSz="729102">
              <a:defRPr/>
            </a:pPr>
            <a:r>
              <a:rPr lang="en-US" sz="1600" dirty="0">
                <a:ea typeface="Times New Roman" panose="02020603050405020304" pitchFamily="18" charset="0"/>
              </a:rPr>
              <a:t>So, we’re seeing the Sequester Cuts Act being phased in throughout 2022.</a:t>
            </a:r>
          </a:p>
          <a:p>
            <a:pPr defTabSz="729102">
              <a:defRPr/>
            </a:pPr>
            <a:endParaRPr lang="en-US" sz="1600" dirty="0">
              <a:ea typeface="Times New Roman" panose="02020603050405020304" pitchFamily="18" charset="0"/>
            </a:endParaRPr>
          </a:p>
          <a:p>
            <a:pPr defTabSz="729102">
              <a:defRPr/>
            </a:pPr>
            <a:r>
              <a:rPr lang="en-US" sz="1600" dirty="0"/>
              <a:t>PAYGO </a:t>
            </a:r>
            <a:r>
              <a:rPr lang="en-US" sz="1600" dirty="0">
                <a:ea typeface="Times New Roman" panose="02020603050405020304" pitchFamily="18" charset="0"/>
              </a:rPr>
              <a:t>was eliminated for 2022. While it’s not going into effect this year, the cut will go through in 2023 unless Congress intervenes.</a:t>
            </a:r>
          </a:p>
          <a:p>
            <a:pPr defTabSz="729102">
              <a:defRPr/>
            </a:pPr>
            <a:endParaRPr lang="en-US" sz="1600" dirty="0">
              <a:ea typeface="Times New Roman" panose="02020603050405020304" pitchFamily="18" charset="0"/>
            </a:endParaRPr>
          </a:p>
          <a:p>
            <a:pPr defTabSz="729102">
              <a:defRPr/>
            </a:pPr>
            <a:r>
              <a:rPr lang="en-US" sz="1600" dirty="0">
                <a:ea typeface="Times New Roman" panose="02020603050405020304" pitchFamily="18" charset="0"/>
              </a:rPr>
              <a:t>Under the Protecting Access to Medicare Act of 2014, also known as PAMA, a new Medicare payment system/scheme was instituted for the Clinical Laboratory Fee Schedule . During the pandemic, Congress delayed the “PAMA” cuts at least through 2022.</a:t>
            </a:r>
          </a:p>
          <a:p>
            <a:pPr defTabSz="729102">
              <a:defRPr/>
            </a:pPr>
            <a:endParaRPr lang="en-US" sz="1600" dirty="0">
              <a:ea typeface="Calibri" panose="020F0502020204030204" pitchFamily="34" charset="0"/>
            </a:endParaRPr>
          </a:p>
          <a:p>
            <a:r>
              <a:rPr lang="en-US" sz="1600" dirty="0"/>
              <a:t>Separately, there was some good news for pathologists under the 2022 Medicare Physician Fee Schedule:</a:t>
            </a:r>
          </a:p>
          <a:p>
            <a:pPr marL="319314" indent="-319314" defTabSz="729102">
              <a:buFont typeface="Arial" panose="020B0604020202020204" pitchFamily="34" charset="0"/>
              <a:buChar char="•"/>
            </a:pPr>
            <a:r>
              <a:rPr lang="en-US" sz="1600" dirty="0"/>
              <a:t>The Centers for Medicare and Medicaid Services (CMS) also finalized four new C-A-P-developed CPT codes for pathology clinical consultation services (80503-80506).</a:t>
            </a:r>
          </a:p>
          <a:p>
            <a:pPr marL="319314" indent="-319314" defTabSz="729102">
              <a:buFont typeface="Arial" panose="020B0604020202020204" pitchFamily="34" charset="0"/>
              <a:buChar char="•"/>
            </a:pPr>
            <a:r>
              <a:rPr lang="en-US" sz="1600" dirty="0"/>
              <a:t>You can find all the details, including an impact table showing the affect of the 2022 fee schedule payment changes to pathology services this year, and the in-depth “Implementation Tips for C-A-P-Developed Pathology Consult Codes for 2022” webinar recording at </a:t>
            </a:r>
            <a:r>
              <a:rPr lang="en-US" sz="1600" dirty="0">
                <a:ea typeface="Cambria" panose="02040503050406030204" pitchFamily="18" charset="0"/>
              </a:rPr>
              <a:t>C-A-P</a:t>
            </a:r>
            <a:r>
              <a:rPr lang="en-US" sz="1600" dirty="0"/>
              <a:t>.org, back-slash, advocacy. </a:t>
            </a:r>
            <a:endParaRPr lang="en-US" sz="1600" dirty="0">
              <a:ea typeface="Calibri" panose="020F0502020204030204" pitchFamily="34" charset="0"/>
            </a:endParaRPr>
          </a:p>
          <a:p>
            <a:pPr defTabSz="729102">
              <a:defRPr/>
            </a:pPr>
            <a:endParaRPr lang="en-US" sz="1600" dirty="0">
              <a:ea typeface="Calibri" panose="020F0502020204030204" pitchFamily="34" charset="0"/>
            </a:endParaRPr>
          </a:p>
          <a:p>
            <a:pPr defTabSz="729102">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4</a:t>
            </a:fld>
            <a:endParaRPr lang="en-US"/>
          </a:p>
        </p:txBody>
      </p:sp>
    </p:spTree>
    <p:extLst>
      <p:ext uri="{BB962C8B-B14F-4D97-AF65-F5344CB8AC3E}">
        <p14:creationId xmlns:p14="http://schemas.microsoft.com/office/powerpoint/2010/main" val="38702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defTabSz="729102">
              <a:defRPr/>
            </a:pPr>
            <a:r>
              <a:rPr lang="en-US" dirty="0">
                <a:latin typeface="Arial" panose="020B0604020202020204" pitchFamily="34" charset="0"/>
                <a:ea typeface="Times New Roman" panose="02020603050405020304" pitchFamily="18" charset="0"/>
                <a:cs typeface="Arial" panose="020B0604020202020204" pitchFamily="34" charset="0"/>
              </a:rPr>
              <a:t>While the C-A-P was able to help pathologists </a:t>
            </a:r>
            <a:r>
              <a:rPr lang="en-US" dirty="0">
                <a:latin typeface="Arial" panose="020B0604020202020204" pitchFamily="34" charset="0"/>
                <a:cs typeface="Arial" panose="020B0604020202020204" pitchFamily="34" charset="0"/>
              </a:rPr>
              <a:t>avert up to 10% in Medicare cuts for 2022, these cuts have not gone away for good. </a:t>
            </a:r>
          </a:p>
          <a:p>
            <a:pPr defTabSz="729102">
              <a:defRPr/>
            </a:pPr>
            <a:endParaRPr lang="en-US" dirty="0">
              <a:latin typeface="Arial" panose="020B0604020202020204" pitchFamily="34" charset="0"/>
              <a:cs typeface="Arial" panose="020B0604020202020204" pitchFamily="34" charset="0"/>
            </a:endParaRPr>
          </a:p>
          <a:p>
            <a:pPr defTabSz="729102">
              <a:defRPr/>
            </a:pPr>
            <a:r>
              <a:rPr lang="en-US" dirty="0">
                <a:latin typeface="Arial" panose="020B0604020202020204" pitchFamily="34" charset="0"/>
                <a:cs typeface="Arial" panose="020B0604020202020204" pitchFamily="34" charset="0"/>
              </a:rPr>
              <a:t>Without the C-A-P and your help and proactive participation this year, pathologists may face up to a 7% cut to services paid under the Medicare physician fee schedule in 2023. </a:t>
            </a:r>
          </a:p>
          <a:p>
            <a:pPr defTabSz="729102">
              <a:defRPr/>
            </a:pPr>
            <a:endParaRPr lang="en-US" dirty="0">
              <a:latin typeface="Arial" panose="020B0604020202020204" pitchFamily="34" charset="0"/>
              <a:cs typeface="Arial" panose="020B0604020202020204" pitchFamily="34" charset="0"/>
            </a:endParaRPr>
          </a:p>
          <a:p>
            <a:pPr defTabSz="729102">
              <a:defRPr/>
            </a:pPr>
            <a:r>
              <a:rPr lang="en-US" dirty="0">
                <a:latin typeface="Arial" panose="020B0604020202020204" pitchFamily="34" charset="0"/>
                <a:ea typeface="Times New Roman" panose="02020603050405020304" pitchFamily="18" charset="0"/>
                <a:cs typeface="Arial" panose="020B0604020202020204" pitchFamily="34" charset="0"/>
              </a:rPr>
              <a:t>While PAYGO did not go into effect this year, the cut will go through in 2023 unless Congress intervenes.</a:t>
            </a:r>
          </a:p>
          <a:p>
            <a:pPr defTabSz="729102">
              <a:defRPr/>
            </a:pPr>
            <a:endParaRPr lang="en-US" dirty="0">
              <a:latin typeface="Arial" panose="020B0604020202020204" pitchFamily="34" charset="0"/>
              <a:ea typeface="Calibri" panose="020F0502020204030204" pitchFamily="34" charset="0"/>
              <a:cs typeface="Arial" panose="020B0604020202020204" pitchFamily="34" charset="0"/>
            </a:endParaRPr>
          </a:p>
          <a:p>
            <a:pPr defTabSz="729102">
              <a:defRPr/>
            </a:pPr>
            <a:r>
              <a:rPr lang="en-US" dirty="0">
                <a:latin typeface="Arial" panose="020B0604020202020204" pitchFamily="34" charset="0"/>
                <a:cs typeface="Arial" panose="020B0604020202020204" pitchFamily="34" charset="0"/>
              </a:rPr>
              <a:t>Pathologists face a Medicare cut of about 3% stemming from budget neutrality requirements to offset increases for</a:t>
            </a:r>
            <a:r>
              <a:rPr lang="en-US" dirty="0">
                <a:latin typeface="Arial" panose="020B0604020202020204" pitchFamily="34" charset="0"/>
                <a:ea typeface="ＭＳ Ｐゴシック"/>
                <a:cs typeface="Arial" panose="020B0604020202020204" pitchFamily="34" charset="0"/>
              </a:rPr>
              <a:t> evaluation and management </a:t>
            </a:r>
            <a:r>
              <a:rPr lang="en-US" dirty="0">
                <a:latin typeface="Arial" panose="020B0604020202020204" pitchFamily="34" charset="0"/>
                <a:cs typeface="Arial" panose="020B0604020202020204" pitchFamily="34" charset="0"/>
              </a:rPr>
              <a:t>services. </a:t>
            </a:r>
          </a:p>
          <a:p>
            <a:pPr defTabSz="729102">
              <a:defRPr/>
            </a:pPr>
            <a:endParaRPr lang="en-US" dirty="0">
              <a:latin typeface="Arial" panose="020B0604020202020204" pitchFamily="34" charset="0"/>
              <a:cs typeface="Arial" panose="020B0604020202020204" pitchFamily="34" charset="0"/>
            </a:endParaRPr>
          </a:p>
          <a:p>
            <a:pPr defTabSz="729102">
              <a:defRPr/>
            </a:pPr>
            <a:r>
              <a:rPr lang="en-US" b="1" dirty="0">
                <a:solidFill>
                  <a:srgbClr val="FF0000"/>
                </a:solidFill>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5</a:t>
            </a:fld>
            <a:endParaRPr lang="en-US"/>
          </a:p>
        </p:txBody>
      </p:sp>
    </p:spTree>
    <p:extLst>
      <p:ext uri="{BB962C8B-B14F-4D97-AF65-F5344CB8AC3E}">
        <p14:creationId xmlns:p14="http://schemas.microsoft.com/office/powerpoint/2010/main" val="186130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r>
              <a:rPr lang="en-US" sz="1600" dirty="0"/>
              <a:t>Stopping Medicare cuts to pathology services is indeed the C-A-P’s main priority for this year. We just concluded the Pathologists Leadership Summit where hundreds of our colleagues lobbied Congress to mitigate these cuts.</a:t>
            </a:r>
          </a:p>
          <a:p>
            <a:endParaRPr lang="en-US" sz="1600" dirty="0"/>
          </a:p>
          <a:p>
            <a:r>
              <a:rPr lang="en-US" sz="1600" dirty="0"/>
              <a:t>Our ask of our representatives and senators was to carryover what was enacted for 2022 to 2023. </a:t>
            </a:r>
          </a:p>
          <a:p>
            <a:endParaRPr lang="en-US" sz="1600" dirty="0"/>
          </a:p>
          <a:p>
            <a:r>
              <a:rPr lang="en-US" sz="1600" dirty="0"/>
              <a:t>In addition, and like in years past, we are working with a broad coalition of stakeholders on this issue as it affects multiple specialties. Specifically, we have been partnering with the American Medical Association to coordinate and strengthen our lobbying. </a:t>
            </a:r>
          </a:p>
          <a:p>
            <a:pPr defTabSz="689617">
              <a:spcBef>
                <a:spcPts val="0"/>
              </a:spcBef>
              <a:defRPr/>
            </a:pPr>
            <a:endParaRPr lang="de-DE" sz="1600" dirty="0"/>
          </a:p>
          <a:p>
            <a:pPr defTabSz="689719">
              <a:spcBef>
                <a:spcPts val="0"/>
              </a:spcBef>
              <a:defRPr/>
            </a:pPr>
            <a:r>
              <a:rPr lang="en-US" sz="1600"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6</a:t>
            </a:fld>
            <a:endParaRPr lang="en-US"/>
          </a:p>
        </p:txBody>
      </p:sp>
    </p:spTree>
    <p:extLst>
      <p:ext uri="{BB962C8B-B14F-4D97-AF65-F5344CB8AC3E}">
        <p14:creationId xmlns:p14="http://schemas.microsoft.com/office/powerpoint/2010/main" val="198096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While lobbying on the Medicare cuts was our primary focus, the C-A-P had two additional asks of Congress: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be better prepared for future pandemics, the C-A-P supports the PREVENT Pandemics Act. PREVENT is in capital letters because its an acronym that stands for: </a:t>
            </a:r>
            <a:r>
              <a:rPr lang="en-US" b="0" i="0" dirty="0">
                <a:effectLst/>
                <a:latin typeface="Arial" panose="020B0604020202020204" pitchFamily="34" charset="0"/>
                <a:cs typeface="Arial" panose="020B0604020202020204" pitchFamily="34" charset="0"/>
              </a:rPr>
              <a:t>Prepare for and Respond to Existing Viruses, Emerging New Threats.</a:t>
            </a:r>
          </a:p>
          <a:p>
            <a:endParaRPr lang="en-US" b="0" i="0" dirty="0">
              <a:effectLst/>
              <a:latin typeface="Arial" panose="020B0604020202020204" pitchFamily="34" charset="0"/>
              <a:cs typeface="Arial" panose="020B0604020202020204" pitchFamily="34" charset="0"/>
            </a:endParaRPr>
          </a:p>
          <a:p>
            <a:r>
              <a:rPr lang="en-US" b="0" i="0" dirty="0">
                <a:effectLst/>
                <a:latin typeface="Arial" panose="020B0604020202020204" pitchFamily="34" charset="0"/>
                <a:cs typeface="Arial" panose="020B0604020202020204" pitchFamily="34" charset="0"/>
              </a:rPr>
              <a:t>We also asked Congress to address workforce shortages by cosponsoring the Resident Physician Shortage Reduction Act of 2021.</a:t>
            </a:r>
          </a:p>
          <a:p>
            <a:endParaRPr lang="en-US" b="0" i="0" dirty="0">
              <a:effectLst/>
              <a:latin typeface="Arial" panose="020B0604020202020204" pitchFamily="34" charset="0"/>
              <a:cs typeface="Arial" panose="020B0604020202020204" pitchFamily="34" charset="0"/>
            </a:endParaRPr>
          </a:p>
          <a:p>
            <a:r>
              <a:rPr lang="en-US" b="0" i="0" dirty="0">
                <a:effectLst/>
                <a:latin typeface="Arial" panose="020B0604020202020204" pitchFamily="34" charset="0"/>
                <a:cs typeface="Arial" panose="020B0604020202020204" pitchFamily="34" charset="0"/>
              </a:rPr>
              <a:t>I’ll now discuss these bills in a little more detail over the next few slides…</a:t>
            </a:r>
          </a:p>
          <a:p>
            <a:pPr defTabSz="689617">
              <a:spcBef>
                <a:spcPts val="0"/>
              </a:spcBef>
              <a:defRPr/>
            </a:pPr>
            <a:endParaRPr lang="de-DE" dirty="0"/>
          </a:p>
          <a:p>
            <a:pPr defTabSz="689719">
              <a:spcBef>
                <a:spcPts val="0"/>
              </a:spcBef>
              <a:defRPr/>
            </a:pPr>
            <a:r>
              <a:rPr lang="en-US" b="1" dirty="0">
                <a:solidFill>
                  <a:srgbClr val="FF0000"/>
                </a:solidFill>
              </a:rPr>
              <a:t>[NEXT SLIDE]</a:t>
            </a:r>
          </a:p>
        </p:txBody>
      </p:sp>
      <p:sp>
        <p:nvSpPr>
          <p:cNvPr id="4" name="Slide Number Placeholder 3"/>
          <p:cNvSpPr>
            <a:spLocks noGrp="1"/>
          </p:cNvSpPr>
          <p:nvPr>
            <p:ph type="sldNum" sz="quarter" idx="5"/>
          </p:nvPr>
        </p:nvSpPr>
        <p:spPr/>
        <p:txBody>
          <a:bodyPr/>
          <a:lstStyle/>
          <a:p>
            <a:pPr>
              <a:defRPr/>
            </a:pPr>
            <a:fld id="{EBE64CBA-4964-824E-A575-92E540F2FD87}" type="slidenum">
              <a:rPr lang="en-US" smtClean="0"/>
              <a:pPr>
                <a:defRPr/>
              </a:pPr>
              <a:t>7</a:t>
            </a:fld>
            <a:endParaRPr lang="en-US"/>
          </a:p>
        </p:txBody>
      </p:sp>
    </p:spTree>
    <p:extLst>
      <p:ext uri="{BB962C8B-B14F-4D97-AF65-F5344CB8AC3E}">
        <p14:creationId xmlns:p14="http://schemas.microsoft.com/office/powerpoint/2010/main" val="69008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lgn="l" fontAlgn="base"/>
            <a:r>
              <a:rPr lang="en-US" sz="1600" dirty="0">
                <a:solidFill>
                  <a:srgbClr val="2D2D2D"/>
                </a:solidFill>
              </a:rPr>
              <a:t>The purpose of the PREVENT Pandemics Act is to strengthen the nation’s public health and medical preparedness and response systems in the wake of the COVID-19 pandemic.</a:t>
            </a:r>
          </a:p>
          <a:p>
            <a:pPr algn="l" fontAlgn="base"/>
            <a:endParaRPr lang="en-US" sz="1600" dirty="0">
              <a:solidFill>
                <a:srgbClr val="2D2D2D"/>
              </a:solidFill>
            </a:endParaRPr>
          </a:p>
          <a:p>
            <a:pPr algn="l" fontAlgn="base"/>
            <a:r>
              <a:rPr lang="en-US" sz="1600" dirty="0">
                <a:solidFill>
                  <a:srgbClr val="2D2D2D"/>
                </a:solidFill>
              </a:rPr>
              <a:t>Here, you see the key elements of this strategic piece of legislation. The C-A-P supports several areas of the bill, including:</a:t>
            </a:r>
          </a:p>
          <a:p>
            <a:pPr marL="319314" indent="-319314">
              <a:buFont typeface="Arial" panose="020B0604020202020204" pitchFamily="34" charset="0"/>
              <a:buChar char="•"/>
            </a:pPr>
            <a:r>
              <a:rPr lang="en-US" sz="1600" dirty="0">
                <a:solidFill>
                  <a:srgbClr val="2D2D2D"/>
                </a:solidFill>
              </a:rPr>
              <a:t>$175 million expanded genomic sequencing and advanced molecular detection,</a:t>
            </a:r>
          </a:p>
          <a:p>
            <a:pPr marL="319314" indent="-319314">
              <a:buFont typeface="Arial" panose="020B0604020202020204" pitchFamily="34" charset="0"/>
              <a:buChar char="•"/>
            </a:pPr>
            <a:r>
              <a:rPr lang="en-US" sz="1600" dirty="0">
                <a:solidFill>
                  <a:srgbClr val="2D2D2D"/>
                </a:solidFill>
              </a:rPr>
              <a:t>enhancing public health surveillance of pathogens – particularly through the Advanced Molecular Detection program,</a:t>
            </a:r>
          </a:p>
          <a:p>
            <a:pPr marL="319314" indent="-319314">
              <a:buFont typeface="Arial" panose="020B0604020202020204" pitchFamily="34" charset="0"/>
              <a:buChar char="•"/>
            </a:pPr>
            <a:r>
              <a:rPr lang="en-US" sz="1600" dirty="0">
                <a:solidFill>
                  <a:srgbClr val="2D2D2D"/>
                </a:solidFill>
              </a:rPr>
              <a:t>improving recruitment and retention of the public health workforce,</a:t>
            </a:r>
          </a:p>
          <a:p>
            <a:pPr marL="319314" indent="-319314">
              <a:buFont typeface="Arial" panose="020B0604020202020204" pitchFamily="34" charset="0"/>
              <a:buChar char="•"/>
            </a:pPr>
            <a:r>
              <a:rPr lang="en-US" sz="1600" dirty="0">
                <a:solidFill>
                  <a:srgbClr val="2D2D2D"/>
                </a:solidFill>
              </a:rPr>
              <a:t>And $750 million modernizing the supply chain for vital medical products.</a:t>
            </a:r>
          </a:p>
          <a:p>
            <a:pPr algn="l" fontAlgn="base"/>
            <a:endParaRPr lang="en-US" sz="1600" dirty="0">
              <a:solidFill>
                <a:srgbClr val="2D2D2D"/>
              </a:solidFill>
            </a:endParaRPr>
          </a:p>
          <a:p>
            <a:pPr algn="l" fontAlgn="base"/>
            <a:r>
              <a:rPr lang="en-US" sz="1600" dirty="0">
                <a:solidFill>
                  <a:srgbClr val="2D2D2D"/>
                </a:solidFill>
              </a:rPr>
              <a:t>The C-A-P has also supported </a:t>
            </a:r>
            <a:r>
              <a:rPr lang="en-US" sz="1600" b="1" dirty="0">
                <a:solidFill>
                  <a:srgbClr val="009BBF"/>
                </a:solidFill>
                <a:hlinkClick r:id="rId3"/>
              </a:rPr>
              <a:t>national testing</a:t>
            </a:r>
            <a:r>
              <a:rPr lang="en-US" sz="1600" dirty="0">
                <a:solidFill>
                  <a:srgbClr val="2D2D2D"/>
                </a:solidFill>
              </a:rPr>
              <a:t> and pandemic response strategy, including increased funding for critical manufacturing supply chain resilience and health infrastructure activities to address workforce capacity, health information technology, and disease surveillance.</a:t>
            </a:r>
          </a:p>
          <a:p>
            <a:endParaRPr lang="en-US" sz="1600" dirty="0"/>
          </a:p>
          <a:p>
            <a:pPr defTabSz="689719">
              <a:defRPr/>
            </a:pPr>
            <a:r>
              <a:rPr lang="en-US" sz="1600" b="1" dirty="0">
                <a:solidFill>
                  <a:srgbClr val="FF0000"/>
                </a:solidFill>
              </a:rPr>
              <a:t>[NEXT SLIDE]</a:t>
            </a:r>
            <a:endParaRPr lang="en-US" sz="1600" dirty="0"/>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8</a:t>
            </a:fld>
            <a:endParaRPr lang="en-US"/>
          </a:p>
        </p:txBody>
      </p:sp>
    </p:spTree>
    <p:extLst>
      <p:ext uri="{BB962C8B-B14F-4D97-AF65-F5344CB8AC3E}">
        <p14:creationId xmlns:p14="http://schemas.microsoft.com/office/powerpoint/2010/main" val="264200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239713"/>
            <a:ext cx="2559050" cy="1439862"/>
          </a:xfrm>
        </p:spPr>
      </p:sp>
      <p:sp>
        <p:nvSpPr>
          <p:cNvPr id="3" name="Notes Placeholder 2"/>
          <p:cNvSpPr>
            <a:spLocks noGrp="1"/>
          </p:cNvSpPr>
          <p:nvPr>
            <p:ph type="body" idx="1"/>
          </p:nvPr>
        </p:nvSpPr>
        <p:spPr/>
        <p:txBody>
          <a:bodyPr/>
          <a:lstStyle/>
          <a:p>
            <a:pPr>
              <a:spcBef>
                <a:spcPts val="0"/>
              </a:spcBef>
              <a:spcAft>
                <a:spcPts val="0"/>
              </a:spcAft>
            </a:pPr>
            <a:r>
              <a:rPr lang="en-US" sz="1600" dirty="0">
                <a:ea typeface="Calibri" panose="020F0502020204030204" pitchFamily="34" charset="0"/>
              </a:rPr>
              <a:t>Congress must also develop policies that specifically address laboratory personnel shortages. At present, there is the Resident Physician Shortage Reduction Act in Congress. </a:t>
            </a:r>
          </a:p>
          <a:p>
            <a:pPr>
              <a:spcBef>
                <a:spcPts val="0"/>
              </a:spcBef>
              <a:spcAft>
                <a:spcPts val="0"/>
              </a:spcAft>
            </a:pPr>
            <a:endParaRPr lang="en-US" sz="1600" dirty="0">
              <a:ea typeface="Calibri" panose="020F0502020204030204" pitchFamily="34" charset="0"/>
            </a:endParaRPr>
          </a:p>
          <a:p>
            <a:pPr>
              <a:spcBef>
                <a:spcPts val="0"/>
              </a:spcBef>
              <a:spcAft>
                <a:spcPts val="0"/>
              </a:spcAft>
            </a:pPr>
            <a:r>
              <a:rPr lang="en-US" sz="1600" dirty="0">
                <a:ea typeface="Calibri" panose="020F0502020204030204" pitchFamily="34" charset="0"/>
              </a:rPr>
              <a:t>The bill would provide 14,000 new Medicare-supported GME position over seven years. By increasing funds for graduate medical education, we will protect residency slots for pathology. </a:t>
            </a:r>
          </a:p>
          <a:p>
            <a:pPr>
              <a:spcBef>
                <a:spcPts val="0"/>
              </a:spcBef>
              <a:spcAft>
                <a:spcPts val="0"/>
              </a:spcAft>
            </a:pPr>
            <a:endParaRPr lang="en-US" sz="1600" dirty="0">
              <a:ea typeface="Calibri" panose="020F0502020204030204" pitchFamily="34" charset="0"/>
            </a:endParaRPr>
          </a:p>
          <a:p>
            <a:pPr>
              <a:spcBef>
                <a:spcPts val="0"/>
              </a:spcBef>
              <a:spcAft>
                <a:spcPts val="0"/>
              </a:spcAft>
            </a:pPr>
            <a:r>
              <a:rPr lang="en-US" sz="1600" i="1" dirty="0">
                <a:ea typeface="Calibri" panose="020F0502020204030204" pitchFamily="34" charset="0"/>
              </a:rPr>
              <a:t>Distribution Methodology for Additional Slots</a:t>
            </a: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It increases the number of residency slots nationally by 2,000 each year between 2023-2029</a:t>
            </a:r>
            <a:r>
              <a:rPr lang="en-US" sz="1600" dirty="0">
                <a:ea typeface="Calibri" panose="020F0502020204030204" pitchFamily="34" charset="0"/>
              </a:rPr>
              <a:t>.</a:t>
            </a: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One-third of new residency slots would be available only to teaching hospitals training over their cap.</a:t>
            </a:r>
            <a:endParaRPr lang="en-US" sz="1600" dirty="0">
              <a:ea typeface="Calibri" panose="020F0502020204030204" pitchFamily="34" charset="0"/>
            </a:endParaRP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A hospital may receive up to 75 slots in any fiscal year.</a:t>
            </a:r>
            <a:endParaRPr lang="en-US" sz="1600" dirty="0">
              <a:ea typeface="Calibri" panose="020F0502020204030204" pitchFamily="34" charset="0"/>
            </a:endParaRPr>
          </a:p>
          <a:p>
            <a:pPr>
              <a:spcBef>
                <a:spcPts val="0"/>
              </a:spcBef>
              <a:spcAft>
                <a:spcPts val="0"/>
              </a:spcAft>
            </a:pPr>
            <a:r>
              <a:rPr lang="en-US" sz="1600" dirty="0">
                <a:ea typeface="Calibri" panose="020F0502020204030204" pitchFamily="34" charset="0"/>
              </a:rPr>
              <a:t> </a:t>
            </a:r>
          </a:p>
          <a:p>
            <a:pPr>
              <a:spcBef>
                <a:spcPts val="0"/>
              </a:spcBef>
              <a:spcAft>
                <a:spcPts val="0"/>
              </a:spcAft>
            </a:pPr>
            <a:r>
              <a:rPr lang="en-US" sz="1600" dirty="0">
                <a:ea typeface="Calibri" panose="020F0502020204030204" pitchFamily="34" charset="0"/>
              </a:rPr>
              <a:t>In determining which hospitals will receive slots, CMS would be required to consider the likelihood of a teaching hospital filling positions and must distribute at least 10% of the slots </a:t>
            </a:r>
            <a:r>
              <a:rPr lang="en-US" sz="1600" dirty="0">
                <a:ea typeface="Times New Roman" panose="02020603050405020304" pitchFamily="18" charset="0"/>
              </a:rPr>
              <a:t>in rural areas; hospitals training over their GME cap; hospitals in states with new medical schools or new branch campuses; and hospitals that serve areas designated as health professional shortage areas (HPSAs).</a:t>
            </a:r>
            <a:endParaRPr lang="en-US" sz="1600" dirty="0">
              <a:ea typeface="Calibri" panose="020F0502020204030204" pitchFamily="34" charset="0"/>
            </a:endParaRPr>
          </a:p>
          <a:p>
            <a:pPr>
              <a:spcBef>
                <a:spcPts val="0"/>
              </a:spcBef>
              <a:spcAft>
                <a:spcPts val="0"/>
              </a:spcAft>
            </a:pPr>
            <a:r>
              <a:rPr lang="en-US" sz="1600" dirty="0">
                <a:ea typeface="Calibri" panose="020F0502020204030204" pitchFamily="34" charset="0"/>
              </a:rPr>
              <a:t> </a:t>
            </a:r>
          </a:p>
          <a:p>
            <a:pPr>
              <a:spcBef>
                <a:spcPts val="0"/>
              </a:spcBef>
              <a:spcAft>
                <a:spcPts val="0"/>
              </a:spcAft>
            </a:pPr>
            <a:r>
              <a:rPr lang="en-US" sz="1600" dirty="0">
                <a:ea typeface="Calibri" panose="020F0502020204030204" pitchFamily="34" charset="0"/>
              </a:rPr>
              <a:t>Hospitals receiving additional slots must ensure that:</a:t>
            </a: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They agree to increase the total number of resident full-time equivalent positions by the number of such positions awarded by CMS;</a:t>
            </a:r>
            <a:endParaRPr lang="en-US" sz="1600" dirty="0">
              <a:ea typeface="Calibri" panose="020F0502020204030204" pitchFamily="34" charset="0"/>
            </a:endParaRP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The total number of current slots is not reduced prior to the increase; and</a:t>
            </a:r>
            <a:endParaRPr lang="en-US" sz="1600" dirty="0">
              <a:ea typeface="Calibri" panose="020F0502020204030204" pitchFamily="34" charset="0"/>
            </a:endParaRPr>
          </a:p>
          <a:p>
            <a:pPr marL="302066" indent="-302066">
              <a:spcBef>
                <a:spcPts val="0"/>
              </a:spcBef>
              <a:spcAft>
                <a:spcPts val="0"/>
              </a:spcAft>
              <a:buFont typeface="Arial" panose="020B0604020202020204" pitchFamily="34" charset="0"/>
              <a:buChar char="•"/>
            </a:pPr>
            <a:r>
              <a:rPr lang="en-US" sz="1600" dirty="0">
                <a:ea typeface="Times New Roman" panose="02020603050405020304" pitchFamily="18" charset="0"/>
              </a:rPr>
              <a:t>The number of full-time equivalent residents at the hospital is not decreased prior to the increase.</a:t>
            </a:r>
          </a:p>
          <a:p>
            <a:pPr>
              <a:spcBef>
                <a:spcPts val="0"/>
              </a:spcBef>
              <a:spcAft>
                <a:spcPts val="0"/>
              </a:spcAft>
            </a:pPr>
            <a:endParaRPr lang="en-US" sz="1600" dirty="0"/>
          </a:p>
          <a:p>
            <a:pPr defTabSz="689719">
              <a:defRPr/>
            </a:pPr>
            <a:r>
              <a:rPr lang="en-US" sz="1600" b="1" dirty="0">
                <a:solidFill>
                  <a:srgbClr val="FF0000"/>
                </a:solidFill>
              </a:rPr>
              <a:t>[NEXT SLIDE]</a:t>
            </a:r>
            <a:endParaRPr lang="en-US" sz="1600" dirty="0">
              <a:solidFill>
                <a:srgbClr val="FF0000"/>
              </a:solidFill>
            </a:endParaRPr>
          </a:p>
        </p:txBody>
      </p:sp>
      <p:sp>
        <p:nvSpPr>
          <p:cNvPr id="4" name="Slide Number Placeholder 3"/>
          <p:cNvSpPr>
            <a:spLocks noGrp="1"/>
          </p:cNvSpPr>
          <p:nvPr>
            <p:ph type="sldNum" sz="quarter" idx="5"/>
          </p:nvPr>
        </p:nvSpPr>
        <p:spPr/>
        <p:txBody>
          <a:bodyPr/>
          <a:lstStyle/>
          <a:p>
            <a:pPr>
              <a:defRPr/>
            </a:pPr>
            <a:fld id="{48FF574A-158E-430D-AE8A-10B2064FED65}" type="slidenum">
              <a:rPr lang="en-US" smtClean="0"/>
              <a:pPr>
                <a:defRPr/>
              </a:pPr>
              <a:t>9</a:t>
            </a:fld>
            <a:endParaRPr lang="en-US"/>
          </a:p>
        </p:txBody>
      </p:sp>
    </p:spTree>
    <p:extLst>
      <p:ext uri="{BB962C8B-B14F-4D97-AF65-F5344CB8AC3E}">
        <p14:creationId xmlns:p14="http://schemas.microsoft.com/office/powerpoint/2010/main" val="4096367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Cover_option_3">
    <p:spTree>
      <p:nvGrpSpPr>
        <p:cNvPr id="1" name=""/>
        <p:cNvGrpSpPr/>
        <p:nvPr/>
      </p:nvGrpSpPr>
      <p:grpSpPr>
        <a:xfrm>
          <a:off x="0" y="0"/>
          <a:ext cx="0" cy="0"/>
          <a:chOff x="0" y="0"/>
          <a:chExt cx="0" cy="0"/>
        </a:xfrm>
      </p:grpSpPr>
      <p:pic>
        <p:nvPicPr>
          <p:cNvPr id="12" name="Picture 9" descr="A couple of people in white lab coats looking at a computer screen&#10;&#10;Description automatically generated with low confidence">
            <a:extLst>
              <a:ext uri="{FF2B5EF4-FFF2-40B4-BE49-F238E27FC236}">
                <a16:creationId xmlns:a16="http://schemas.microsoft.com/office/drawing/2014/main" id="{0F86E986-241A-488B-9E88-06F1FC6BD56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4288" y="0"/>
            <a:ext cx="14644688"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CD6D6E1-68AD-4C16-B83F-3524C83FFD81}"/>
              </a:ext>
            </a:extLst>
          </p:cNvPr>
          <p:cNvSpPr/>
          <p:nvPr/>
        </p:nvSpPr>
        <p:spPr>
          <a:xfrm>
            <a:off x="4879975" y="0"/>
            <a:ext cx="8205788" cy="1304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13">
            <a:extLst>
              <a:ext uri="{FF2B5EF4-FFF2-40B4-BE49-F238E27FC236}">
                <a16:creationId xmlns:a16="http://schemas.microsoft.com/office/drawing/2014/main" id="{B99FC6B5-009E-47D2-9647-37389264D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352425"/>
            <a:ext cx="4179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44CEB47-4D76-4147-862A-9FB3D11ED0F0}"/>
              </a:ext>
            </a:extLst>
          </p:cNvPr>
          <p:cNvSpPr/>
          <p:nvPr/>
        </p:nvSpPr>
        <p:spPr>
          <a:xfrm>
            <a:off x="4879975" y="1304925"/>
            <a:ext cx="8205788" cy="6480175"/>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eaLnBrk="1" fontAlgn="auto" hangingPunct="1">
              <a:spcBef>
                <a:spcPts val="0"/>
              </a:spcBef>
              <a:spcAft>
                <a:spcPts val="0"/>
              </a:spcAft>
              <a:defRPr/>
            </a:pPr>
            <a:endParaRPr lang="en-US"/>
          </a:p>
        </p:txBody>
      </p:sp>
      <p:cxnSp>
        <p:nvCxnSpPr>
          <p:cNvPr id="11" name="Straight Connector 10">
            <a:extLst>
              <a:ext uri="{FF2B5EF4-FFF2-40B4-BE49-F238E27FC236}">
                <a16:creationId xmlns:a16="http://schemas.microsoft.com/office/drawing/2014/main" id="{19184AED-6E24-4CE5-A6A1-EFDA088D6592}"/>
              </a:ext>
            </a:extLst>
          </p:cNvPr>
          <p:cNvCxnSpPr/>
          <p:nvPr/>
        </p:nvCxnSpPr>
        <p:spPr>
          <a:xfrm>
            <a:off x="5295900" y="4156075"/>
            <a:ext cx="7434263"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5295650" y="2371772"/>
            <a:ext cx="7435476" cy="1426951"/>
          </a:xfrm>
        </p:spPr>
        <p:txBody>
          <a:bodyPr anchor="b">
            <a:noAutofit/>
          </a:bodyPr>
          <a:lstStyle>
            <a:lvl1pPr algn="l">
              <a:lnSpc>
                <a:spcPct val="90000"/>
              </a:lnSpc>
              <a:defRPr sz="4800">
                <a:solidFill>
                  <a:schemeClr val="bg1"/>
                </a:solidFill>
              </a:defRPr>
            </a:lvl1pPr>
          </a:lstStyle>
          <a:p>
            <a:r>
              <a:rPr lang="en-US"/>
              <a:t>Click to edit Master title style</a:t>
            </a:r>
          </a:p>
        </p:txBody>
      </p:sp>
      <p:sp>
        <p:nvSpPr>
          <p:cNvPr id="16" name="Subtitle 2"/>
          <p:cNvSpPr>
            <a:spLocks noGrp="1"/>
          </p:cNvSpPr>
          <p:nvPr>
            <p:ph type="subTitle" idx="1"/>
          </p:nvPr>
        </p:nvSpPr>
        <p:spPr>
          <a:xfrm>
            <a:off x="5295656" y="4319306"/>
            <a:ext cx="7435468" cy="1163934"/>
          </a:xfrm>
        </p:spPr>
        <p:txBody>
          <a:bodyPr>
            <a:normAutofit/>
          </a:bodyPr>
          <a:lstStyle>
            <a:lvl1pPr marL="0" indent="0" algn="l">
              <a:buNone/>
              <a:defRPr sz="3400">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5295650" y="6868709"/>
            <a:ext cx="4181725" cy="733829"/>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1800" b="0">
                <a:solidFill>
                  <a:schemeClr val="bg1"/>
                </a:solidFill>
              </a:defRPr>
            </a:lvl1pPr>
          </a:lstStyle>
          <a:p>
            <a:pPr lvl="0"/>
            <a:r>
              <a:rPr lang="en-US"/>
              <a:t>Click to edit Master text styles</a:t>
            </a:r>
          </a:p>
        </p:txBody>
      </p:sp>
      <p:sp>
        <p:nvSpPr>
          <p:cNvPr id="20" name="Text Placeholder 6"/>
          <p:cNvSpPr>
            <a:spLocks noGrp="1"/>
          </p:cNvSpPr>
          <p:nvPr>
            <p:ph type="body" sz="quarter" idx="11"/>
          </p:nvPr>
        </p:nvSpPr>
        <p:spPr>
          <a:xfrm>
            <a:off x="9770533" y="6868709"/>
            <a:ext cx="2959630" cy="733829"/>
          </a:xfrm>
        </p:spPr>
        <p:txBody>
          <a:bodyPr/>
          <a:lstStyle>
            <a:lvl1pPr marL="0" marR="0" indent="0" algn="r" defTabSz="652463" rtl="0" eaLnBrk="1" fontAlgn="base" latinLnBrk="0" hangingPunct="1">
              <a:lnSpc>
                <a:spcPct val="120000"/>
              </a:lnSpc>
              <a:spcBef>
                <a:spcPct val="0"/>
              </a:spcBef>
              <a:spcAft>
                <a:spcPct val="0"/>
              </a:spcAft>
              <a:buClrTx/>
              <a:buSzTx/>
              <a:buFontTx/>
              <a:buNone/>
              <a:tabLst/>
              <a:defRPr sz="1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0594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F56CEA-97EE-46E8-BC30-EE054932C438}"/>
              </a:ext>
            </a:extLst>
          </p:cNvPr>
          <p:cNvSpPr/>
          <p:nvPr/>
        </p:nvSpPr>
        <p:spPr>
          <a:xfrm>
            <a:off x="0" y="0"/>
            <a:ext cx="14630400" cy="8361363"/>
          </a:xfrm>
          <a:prstGeom prst="rect">
            <a:avLst/>
          </a:prstGeom>
          <a:solidFill>
            <a:srgbClr val="00B0CA"/>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eaLnBrk="1" fontAlgn="auto" hangingPunct="1">
              <a:spcBef>
                <a:spcPts val="0"/>
              </a:spcBef>
              <a:spcAft>
                <a:spcPts val="0"/>
              </a:spcAft>
              <a:defRPr/>
            </a:pPr>
            <a:endParaRPr lang="en-US"/>
          </a:p>
        </p:txBody>
      </p:sp>
      <p:sp>
        <p:nvSpPr>
          <p:cNvPr id="6" name="Footer Placeholder 4">
            <a:extLst>
              <a:ext uri="{FF2B5EF4-FFF2-40B4-BE49-F238E27FC236}">
                <a16:creationId xmlns:a16="http://schemas.microsoft.com/office/drawing/2014/main" id="{D467A104-E2D1-4D62-A745-99EC4FECE483}"/>
              </a:ext>
            </a:extLst>
          </p:cNvPr>
          <p:cNvSpPr txBox="1">
            <a:spLocks/>
          </p:cNvSpPr>
          <p:nvPr/>
        </p:nvSpPr>
        <p:spPr>
          <a:xfrm>
            <a:off x="871538" y="7516813"/>
            <a:ext cx="4059237" cy="247650"/>
          </a:xfrm>
          <a:prstGeom prst="rect">
            <a:avLst/>
          </a:prstGeom>
        </p:spPr>
        <p:txBody>
          <a:bodyPr lIns="130622" tIns="65311" rIns="130622" bIns="65311"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eaLnBrk="1" hangingPunct="1">
              <a:defRPr/>
            </a:pPr>
            <a:r>
              <a:rPr lang="en-US">
                <a:solidFill>
                  <a:schemeClr val="bg1"/>
                </a:solidFill>
              </a:rPr>
              <a:t>© College of American Pathologists.</a:t>
            </a:r>
          </a:p>
        </p:txBody>
      </p:sp>
      <p:sp>
        <p:nvSpPr>
          <p:cNvPr id="5" name="Text Placeholder 4"/>
          <p:cNvSpPr>
            <a:spLocks noGrp="1"/>
          </p:cNvSpPr>
          <p:nvPr>
            <p:ph type="body" sz="quarter" idx="3"/>
          </p:nvPr>
        </p:nvSpPr>
        <p:spPr>
          <a:xfrm>
            <a:off x="871537" y="4078033"/>
            <a:ext cx="13088938" cy="1882500"/>
          </a:xfrm>
        </p:spPr>
        <p:txBody>
          <a:bodyPr>
            <a:noAutofit/>
          </a:bodyPr>
          <a:lstStyle>
            <a:lvl1pPr marL="0" indent="0">
              <a:buNone/>
              <a:defRPr sz="3400" b="1" baseline="0">
                <a:solidFill>
                  <a:srgbClr val="FFFFFF"/>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9" name="Title Placeholder 1"/>
          <p:cNvSpPr>
            <a:spLocks noGrp="1"/>
          </p:cNvSpPr>
          <p:nvPr>
            <p:ph type="title"/>
          </p:nvPr>
        </p:nvSpPr>
        <p:spPr bwMode="auto">
          <a:xfrm>
            <a:off x="871542" y="2428159"/>
            <a:ext cx="13088934" cy="1649874"/>
          </a:xfrm>
          <a:prstGeom prst="rect">
            <a:avLst/>
          </a:prstGeom>
          <a:noFill/>
          <a:ln>
            <a:noFill/>
          </a:ln>
        </p:spPr>
        <p:txBody>
          <a:bodyPr/>
          <a:lstStyle>
            <a:lvl1pPr>
              <a:defRPr sz="45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384519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nd_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lvl1pPr>
          </a:lstStyle>
          <a:p>
            <a:r>
              <a:rPr lang="en-US"/>
              <a:t>Click to edit Master title style</a:t>
            </a:r>
          </a:p>
        </p:txBody>
      </p:sp>
      <p:sp>
        <p:nvSpPr>
          <p:cNvPr id="3" name="Content Placeholder 2"/>
          <p:cNvSpPr>
            <a:spLocks noGrp="1"/>
          </p:cNvSpPr>
          <p:nvPr>
            <p:ph sz="half" idx="1"/>
          </p:nvPr>
        </p:nvSpPr>
        <p:spPr>
          <a:xfrm>
            <a:off x="871539" y="1737360"/>
            <a:ext cx="13027342" cy="5097228"/>
          </a:xfrm>
        </p:spPr>
        <p:txBody>
          <a:bodyPr anchorCtr="1">
            <a:normAutofit/>
          </a:bodyPr>
          <a:lstStyle>
            <a:lvl1pPr marL="0" indent="0" algn="ctr">
              <a:lnSpc>
                <a:spcPct val="110000"/>
              </a:lnSpc>
              <a:buNone/>
              <a:defRPr sz="2800">
                <a:solidFill>
                  <a:schemeClr val="tx1">
                    <a:lumMod val="65000"/>
                    <a:lumOff val="35000"/>
                  </a:schemeClr>
                </a:solidFill>
              </a:defRPr>
            </a:lvl1pPr>
            <a:lvl2pPr marL="0" indent="0" algn="ctr">
              <a:buNone/>
              <a:defRPr sz="18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3098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0" y="5707063"/>
            <a:ext cx="14277474" cy="1100137"/>
          </a:xfrm>
        </p:spPr>
        <p:txBody>
          <a:bodyPr/>
          <a:lstStyle>
            <a:lvl1pPr marL="0" indent="0" algn="ctr" defTabSz="653110" fontAlgn="auto">
              <a:lnSpc>
                <a:spcPct val="300000"/>
              </a:lnSpc>
              <a:spcBef>
                <a:spcPts val="0"/>
              </a:spcBef>
              <a:spcAft>
                <a:spcPts val="0"/>
              </a:spcAft>
              <a:buNone/>
              <a:defRPr sz="2400" b="0" i="0" u="none" strike="noStrike" baseline="0">
                <a:effectLst/>
                <a:latin typeface="+mn-lt"/>
              </a:defRPr>
            </a:lvl1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4"/>
          </p:nvPr>
        </p:nvSpPr>
        <p:spPr>
          <a:xfrm>
            <a:off x="0" y="417513"/>
            <a:ext cx="14277975" cy="5005387"/>
          </a:xfrm>
        </p:spPr>
        <p:txBody>
          <a:bodyPr anchor="ctr"/>
          <a:lstStyle>
            <a:lvl1pPr marL="0" indent="0" algn="ctr">
              <a:lnSpc>
                <a:spcPct val="100000"/>
              </a:lnSpc>
              <a:buNone/>
              <a:defRPr sz="3600" i="1">
                <a:solidFill>
                  <a:srgbClr val="595959"/>
                </a:solidFill>
              </a:defRPr>
            </a:lvl1pPr>
            <a:lvl2pPr marL="654050" indent="0">
              <a:buNone/>
              <a:defRPr sz="4800" i="1"/>
            </a:lvl2pPr>
            <a:lvl3pPr marL="1306512" indent="0">
              <a:buNone/>
              <a:defRPr sz="4800" i="1"/>
            </a:lvl3pPr>
            <a:lvl4pPr marL="1958975" indent="0">
              <a:buNone/>
              <a:defRPr sz="4800" i="1"/>
            </a:lvl4pPr>
            <a:lvl5pPr marL="2613025" indent="0">
              <a:buNone/>
              <a:defRPr sz="4800" i="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782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baseline="0"/>
            </a:lvl1pPr>
          </a:lstStyle>
          <a:p>
            <a:r>
              <a:rPr lang="en-US"/>
              <a:t>Click to edit Master title style</a:t>
            </a:r>
          </a:p>
        </p:txBody>
      </p:sp>
    </p:spTree>
    <p:extLst>
      <p:ext uri="{BB962C8B-B14F-4D97-AF65-F5344CB8AC3E}">
        <p14:creationId xmlns:p14="http://schemas.microsoft.com/office/powerpoint/2010/main" val="596176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text_picture">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7496735" y="0"/>
            <a:ext cx="6779423" cy="8229600"/>
          </a:xfrm>
          <a:solidFill>
            <a:schemeClr val="accent1"/>
          </a:solidFill>
        </p:spPr>
        <p:txBody>
          <a:bodyPr/>
          <a:lstStyle/>
          <a:p>
            <a:pPr lvl="0"/>
            <a:r>
              <a:rPr lang="en-US" noProof="0"/>
              <a:t>Click icon to add picture</a:t>
            </a:r>
          </a:p>
        </p:txBody>
      </p:sp>
      <p:sp>
        <p:nvSpPr>
          <p:cNvPr id="2" name="Title 1"/>
          <p:cNvSpPr>
            <a:spLocks noGrp="1"/>
          </p:cNvSpPr>
          <p:nvPr>
            <p:ph type="title"/>
          </p:nvPr>
        </p:nvSpPr>
        <p:spPr>
          <a:xfrm>
            <a:off x="871538" y="465137"/>
            <a:ext cx="6523873" cy="1474863"/>
          </a:xfrm>
        </p:spPr>
        <p:txBody>
          <a:bodyPr/>
          <a:lstStyle>
            <a:lvl1pPr>
              <a:defRPr sz="4200"/>
            </a:lvl1pPr>
          </a:lstStyle>
          <a:p>
            <a:r>
              <a:rPr lang="en-US"/>
              <a:t>Click to edit Master title style</a:t>
            </a:r>
          </a:p>
        </p:txBody>
      </p:sp>
      <p:sp>
        <p:nvSpPr>
          <p:cNvPr id="6" name="Text Placeholder 5"/>
          <p:cNvSpPr>
            <a:spLocks noGrp="1"/>
          </p:cNvSpPr>
          <p:nvPr>
            <p:ph type="body" sz="quarter" idx="12"/>
          </p:nvPr>
        </p:nvSpPr>
        <p:spPr>
          <a:xfrm>
            <a:off x="871538" y="2197767"/>
            <a:ext cx="6523873" cy="5061277"/>
          </a:xfrm>
        </p:spPr>
        <p:txBody>
          <a:body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8198147" y="6254575"/>
            <a:ext cx="3881557" cy="988696"/>
          </a:xfrm>
        </p:spPr>
        <p:txBody>
          <a:bodyPr>
            <a:noAutofit/>
          </a:bodyPr>
          <a:lstStyle>
            <a:lvl1pPr marL="0" indent="0">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50675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_text_picture">
    <p:spTree>
      <p:nvGrpSpPr>
        <p:cNvPr id="1" name=""/>
        <p:cNvGrpSpPr/>
        <p:nvPr/>
      </p:nvGrpSpPr>
      <p:grpSpPr>
        <a:xfrm>
          <a:off x="0" y="0"/>
          <a:ext cx="0" cy="0"/>
          <a:chOff x="0" y="0"/>
          <a:chExt cx="0" cy="0"/>
        </a:xfrm>
      </p:grpSpPr>
      <p:sp>
        <p:nvSpPr>
          <p:cNvPr id="2" name="Title 1"/>
          <p:cNvSpPr>
            <a:spLocks noGrp="1"/>
          </p:cNvSpPr>
          <p:nvPr>
            <p:ph type="title"/>
          </p:nvPr>
        </p:nvSpPr>
        <p:spPr>
          <a:xfrm>
            <a:off x="871538" y="465137"/>
            <a:ext cx="6523873" cy="1474863"/>
          </a:xfrm>
        </p:spPr>
        <p:txBody>
          <a:bodyPr/>
          <a:lstStyle>
            <a:lvl1pPr>
              <a:defRPr sz="4200"/>
            </a:lvl1pPr>
          </a:lstStyle>
          <a:p>
            <a:r>
              <a:rPr lang="en-US"/>
              <a:t>Click to edit Master title style</a:t>
            </a:r>
          </a:p>
        </p:txBody>
      </p:sp>
      <p:sp>
        <p:nvSpPr>
          <p:cNvPr id="17" name="Picture Placeholder 7"/>
          <p:cNvSpPr>
            <a:spLocks noGrp="1"/>
          </p:cNvSpPr>
          <p:nvPr>
            <p:ph type="pic" sz="quarter" idx="13"/>
          </p:nvPr>
        </p:nvSpPr>
        <p:spPr>
          <a:xfrm>
            <a:off x="9203837" y="2197767"/>
            <a:ext cx="4002555" cy="4234225"/>
          </a:xfrm>
          <a:solidFill>
            <a:schemeClr val="accent1"/>
          </a:solidFill>
        </p:spPr>
        <p:txBody>
          <a:bodyPr rtlCol="0">
            <a:normAutofit/>
          </a:bodyPr>
          <a:lstStyle/>
          <a:p>
            <a:pPr lvl="0"/>
            <a:r>
              <a:rPr lang="en-US" noProof="0"/>
              <a:t>Click icon to add picture</a:t>
            </a:r>
          </a:p>
        </p:txBody>
      </p:sp>
      <p:sp>
        <p:nvSpPr>
          <p:cNvPr id="8" name="Text Placeholder 5"/>
          <p:cNvSpPr>
            <a:spLocks noGrp="1"/>
          </p:cNvSpPr>
          <p:nvPr>
            <p:ph type="body" sz="quarter" idx="12"/>
          </p:nvPr>
        </p:nvSpPr>
        <p:spPr>
          <a:xfrm>
            <a:off x="871538" y="2197767"/>
            <a:ext cx="6523873" cy="506127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852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_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723750-4878-4ABE-B90F-A19AABDEF53D}"/>
              </a:ext>
            </a:extLst>
          </p:cNvPr>
          <p:cNvSpPr/>
          <p:nvPr/>
        </p:nvSpPr>
        <p:spPr>
          <a:xfrm>
            <a:off x="0" y="-107950"/>
            <a:ext cx="14630400" cy="396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eaLnBrk="1" hangingPunct="1">
              <a:defRPr/>
            </a:pPr>
            <a:endParaRPr lang="en-US"/>
          </a:p>
        </p:txBody>
      </p:sp>
      <p:sp>
        <p:nvSpPr>
          <p:cNvPr id="2" name="Title 1"/>
          <p:cNvSpPr>
            <a:spLocks noGrp="1"/>
          </p:cNvSpPr>
          <p:nvPr>
            <p:ph type="title"/>
          </p:nvPr>
        </p:nvSpPr>
        <p:spPr/>
        <p:txBody>
          <a:bodyPr/>
          <a:lstStyle>
            <a:lvl1pPr>
              <a:defRPr sz="4200" baseline="0"/>
            </a:lvl1pPr>
          </a:lstStyle>
          <a:p>
            <a:r>
              <a:rPr lang="en-US"/>
              <a:t>Click to edit Master title style</a:t>
            </a:r>
          </a:p>
        </p:txBody>
      </p:sp>
    </p:spTree>
    <p:extLst>
      <p:ext uri="{BB962C8B-B14F-4D97-AF65-F5344CB8AC3E}">
        <p14:creationId xmlns:p14="http://schemas.microsoft.com/office/powerpoint/2010/main" val="293220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_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9B13C-F6BC-46FD-891E-94B79BC1435F}"/>
              </a:ext>
            </a:extLst>
          </p:cNvPr>
          <p:cNvSpPr/>
          <p:nvPr/>
        </p:nvSpPr>
        <p:spPr>
          <a:xfrm>
            <a:off x="0" y="0"/>
            <a:ext cx="14630400" cy="822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eaLnBrk="1" fontAlgn="auto" hangingPunct="1">
              <a:spcBef>
                <a:spcPts val="0"/>
              </a:spcBef>
              <a:spcAft>
                <a:spcPts val="0"/>
              </a:spcAft>
              <a:defRPr/>
            </a:pPr>
            <a:endParaRPr lang="en-US"/>
          </a:p>
        </p:txBody>
      </p:sp>
      <p:pic>
        <p:nvPicPr>
          <p:cNvPr id="3" name="Picture 13">
            <a:extLst>
              <a:ext uri="{FF2B5EF4-FFF2-40B4-BE49-F238E27FC236}">
                <a16:creationId xmlns:a16="http://schemas.microsoft.com/office/drawing/2014/main" id="{BF5D15CA-9CB6-44CE-A048-9ADA26590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088" y="3549650"/>
            <a:ext cx="6626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52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9C67-FDC7-5147-B3A8-8B492B87EF53}"/>
              </a:ext>
            </a:extLst>
          </p:cNvPr>
          <p:cNvSpPr>
            <a:spLocks noGrp="1"/>
          </p:cNvSpPr>
          <p:nvPr>
            <p:ph type="title" hasCustomPrompt="1"/>
          </p:nvPr>
        </p:nvSpPr>
        <p:spPr>
          <a:xfrm>
            <a:off x="670560" y="464821"/>
            <a:ext cx="11643360" cy="684816"/>
          </a:xfrm>
        </p:spPr>
        <p:txBody>
          <a:bodyPr/>
          <a:lstStyle/>
          <a:p>
            <a:r>
              <a:rPr lang="en-US"/>
              <a:t>Click to add headline</a:t>
            </a:r>
          </a:p>
        </p:txBody>
      </p:sp>
      <p:sp>
        <p:nvSpPr>
          <p:cNvPr id="6" name="Text Placeholder 5">
            <a:extLst>
              <a:ext uri="{FF2B5EF4-FFF2-40B4-BE49-F238E27FC236}">
                <a16:creationId xmlns:a16="http://schemas.microsoft.com/office/drawing/2014/main" id="{9FC4EE32-4BE5-7F4F-98E8-CBE61DF67D5D}"/>
              </a:ext>
            </a:extLst>
          </p:cNvPr>
          <p:cNvSpPr>
            <a:spLocks noGrp="1"/>
          </p:cNvSpPr>
          <p:nvPr>
            <p:ph type="body" sz="quarter" idx="12" hasCustomPrompt="1"/>
          </p:nvPr>
        </p:nvSpPr>
        <p:spPr>
          <a:xfrm>
            <a:off x="670560" y="1667867"/>
            <a:ext cx="11630659" cy="5947054"/>
          </a:xfrm>
          <a:prstGeom prst="rect">
            <a:avLst/>
          </a:prstGeom>
        </p:spPr>
        <p:txBody>
          <a:bodyPr/>
          <a:lstStyle>
            <a:lvl1pPr>
              <a:lnSpc>
                <a:spcPct val="100000"/>
              </a:lnSpc>
              <a:spcBef>
                <a:spcPts val="800"/>
              </a:spcBef>
              <a:defRPr sz="3200" baseline="0"/>
            </a:lvl1pPr>
            <a:lvl2pPr marL="804672">
              <a:lnSpc>
                <a:spcPct val="100000"/>
              </a:lnSpc>
              <a:spcBef>
                <a:spcPts val="960"/>
              </a:spcBef>
              <a:buClr>
                <a:schemeClr val="accent1"/>
              </a:buClr>
              <a:buSzPct val="75000"/>
              <a:defRPr sz="2880" b="0" baseline="0">
                <a:solidFill>
                  <a:schemeClr val="tx1"/>
                </a:solidFill>
              </a:defRPr>
            </a:lvl2pPr>
            <a:lvl3pPr marL="1170432" indent="-365760">
              <a:lnSpc>
                <a:spcPct val="100000"/>
              </a:lnSpc>
              <a:spcBef>
                <a:spcPts val="1120"/>
              </a:spcBef>
              <a:buClr>
                <a:schemeClr val="accent1"/>
              </a:buClr>
              <a:buSzPct val="75000"/>
              <a:buFont typeface="Courier New" panose="02070309020205020404" pitchFamily="49" charset="0"/>
              <a:buChar char="o"/>
              <a:defRPr sz="2560" b="0" baseline="0">
                <a:solidFill>
                  <a:schemeClr val="tx1"/>
                </a:solidFill>
              </a:defRPr>
            </a:lvl3pPr>
            <a:lvl4pPr marL="1609344">
              <a:lnSpc>
                <a:spcPct val="100000"/>
              </a:lnSpc>
              <a:spcBef>
                <a:spcPts val="1280"/>
              </a:spcBef>
              <a:buClr>
                <a:schemeClr val="accent1"/>
              </a:buClr>
              <a:buSzPct val="75000"/>
              <a:defRPr sz="2240" b="0">
                <a:solidFill>
                  <a:schemeClr val="tx1"/>
                </a:solidFill>
              </a:defRPr>
            </a:lvl4pPr>
            <a:lvl5pPr marL="1975104">
              <a:lnSpc>
                <a:spcPct val="100000"/>
              </a:lnSpc>
              <a:spcBef>
                <a:spcPts val="1440"/>
              </a:spcBef>
              <a:buClr>
                <a:schemeClr val="accent1"/>
              </a:buClr>
              <a:buSzPct val="75000"/>
              <a:defRPr sz="1920" b="0">
                <a:solidFill>
                  <a:schemeClr val="tx1"/>
                </a:solidFill>
              </a:defRPr>
            </a:lvl5pPr>
          </a:lstStyle>
          <a:p>
            <a:pPr lvl="0"/>
            <a:r>
              <a:rPr lang="en-US"/>
              <a:t>Click to add first level bullet content</a:t>
            </a:r>
          </a:p>
          <a:p>
            <a:pPr lvl="1"/>
            <a:r>
              <a:rPr lang="en-US"/>
              <a:t>Click to add second level bullet content</a:t>
            </a:r>
          </a:p>
          <a:p>
            <a:pPr lvl="2"/>
            <a:r>
              <a:rPr lang="en-US"/>
              <a:t>Click to add third level bullet content</a:t>
            </a:r>
          </a:p>
          <a:p>
            <a:pPr lvl="3"/>
            <a:r>
              <a:rPr lang="en-US"/>
              <a:t>Click to add fourth level bullet content</a:t>
            </a:r>
          </a:p>
          <a:p>
            <a:pPr lvl="4"/>
            <a:r>
              <a:rPr lang="en-US"/>
              <a:t>Click to add fifth level bullet content</a:t>
            </a:r>
          </a:p>
        </p:txBody>
      </p:sp>
    </p:spTree>
    <p:extLst>
      <p:ext uri="{BB962C8B-B14F-4D97-AF65-F5344CB8AC3E}">
        <p14:creationId xmlns:p14="http://schemas.microsoft.com/office/powerpoint/2010/main" val="153416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870445" y="465138"/>
            <a:ext cx="13090030" cy="792162"/>
          </a:xfrm>
        </p:spPr>
        <p:txBody>
          <a:bodyPr/>
          <a:lstStyle>
            <a:lvl1pPr>
              <a:defRPr sz="4200" baseline="0"/>
            </a:lvl1pPr>
          </a:lstStyle>
          <a:p>
            <a:r>
              <a:rPr lang="en-US"/>
              <a:t>Click to edit Master title style</a:t>
            </a:r>
          </a:p>
        </p:txBody>
      </p:sp>
      <p:sp>
        <p:nvSpPr>
          <p:cNvPr id="3" name="Content Placeholder 2"/>
          <p:cNvSpPr>
            <a:spLocks noGrp="1"/>
          </p:cNvSpPr>
          <p:nvPr>
            <p:ph idx="1"/>
          </p:nvPr>
        </p:nvSpPr>
        <p:spPr>
          <a:xfrm>
            <a:off x="870445" y="1534319"/>
            <a:ext cx="13090030" cy="5654675"/>
          </a:xfrm>
        </p:spPr>
        <p:txBody>
          <a:bodyPr/>
          <a:lstStyle>
            <a:lvl2pPr>
              <a:buClr>
                <a:schemeClr val="tx2"/>
              </a:buClr>
              <a:defRPr/>
            </a:lvl2pPr>
            <a:lvl3pPr>
              <a:buClr>
                <a:schemeClr val="tx2"/>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675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EB43EB-3862-1346-9373-80F9805A79D0}"/>
              </a:ext>
            </a:extLst>
          </p:cNvPr>
          <p:cNvPicPr>
            <a:picLocks noChangeAspect="1"/>
          </p:cNvPicPr>
          <p:nvPr userDrawn="1"/>
        </p:nvPicPr>
        <p:blipFill rotWithShape="1">
          <a:blip r:embed="rId2" cstate="screen">
            <a:alphaModFix/>
            <a:extLst>
              <a:ext uri="{28A0092B-C50C-407E-A947-70E740481C1C}">
                <a14:useLocalDpi xmlns:a14="http://schemas.microsoft.com/office/drawing/2010/main" val="0"/>
              </a:ext>
            </a:extLst>
          </a:blip>
          <a:srcRect/>
          <a:stretch/>
        </p:blipFill>
        <p:spPr>
          <a:xfrm>
            <a:off x="8839589" y="0"/>
            <a:ext cx="5462155" cy="8224519"/>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248558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_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D402D9-2F56-490E-8200-FC881EB3B9D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839591" y="0"/>
            <a:ext cx="5462153"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43782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_3">
    <p:spTree>
      <p:nvGrpSpPr>
        <p:cNvPr id="1" name=""/>
        <p:cNvGrpSpPr/>
        <p:nvPr/>
      </p:nvGrpSpPr>
      <p:grpSpPr>
        <a:xfrm>
          <a:off x="0" y="0"/>
          <a:ext cx="0" cy="0"/>
          <a:chOff x="0" y="0"/>
          <a:chExt cx="0" cy="0"/>
        </a:xfrm>
      </p:grpSpPr>
      <p:pic>
        <p:nvPicPr>
          <p:cNvPr id="10" name="Picture 9" descr="A picture containing person, people, crowd, conference room&#10;&#10;Description automatically generated">
            <a:extLst>
              <a:ext uri="{FF2B5EF4-FFF2-40B4-BE49-F238E27FC236}">
                <a16:creationId xmlns:a16="http://schemas.microsoft.com/office/drawing/2014/main" id="{E3A868AF-E5B1-4B80-B24F-4F679AFA2A3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10754"/>
          <a:stretch/>
        </p:blipFill>
        <p:spPr>
          <a:xfrm>
            <a:off x="8839591" y="-884902"/>
            <a:ext cx="5462153" cy="9114502"/>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66205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_3">
    <p:spTree>
      <p:nvGrpSpPr>
        <p:cNvPr id="1" name=""/>
        <p:cNvGrpSpPr/>
        <p:nvPr/>
      </p:nvGrpSpPr>
      <p:grpSpPr>
        <a:xfrm>
          <a:off x="0" y="0"/>
          <a:ext cx="0" cy="0"/>
          <a:chOff x="0" y="0"/>
          <a:chExt cx="0" cy="0"/>
        </a:xfrm>
      </p:grpSpPr>
      <p:pic>
        <p:nvPicPr>
          <p:cNvPr id="10" name="Picture 9" descr="A picture containing person, hospital room, room&#10;&#10;Description automatically generated">
            <a:extLst>
              <a:ext uri="{FF2B5EF4-FFF2-40B4-BE49-F238E27FC236}">
                <a16:creationId xmlns:a16="http://schemas.microsoft.com/office/drawing/2014/main" id="{996F16E7-DDCE-4E81-89B7-47925156688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731044" y="0"/>
            <a:ext cx="5570699"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390851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_3">
    <p:spTree>
      <p:nvGrpSpPr>
        <p:cNvPr id="1" name=""/>
        <p:cNvGrpSpPr/>
        <p:nvPr/>
      </p:nvGrpSpPr>
      <p:grpSpPr>
        <a:xfrm>
          <a:off x="0" y="0"/>
          <a:ext cx="0" cy="0"/>
          <a:chOff x="0" y="0"/>
          <a:chExt cx="0" cy="0"/>
        </a:xfrm>
      </p:grpSpPr>
      <p:pic>
        <p:nvPicPr>
          <p:cNvPr id="9" name="Picture 8" descr="A group of people sitting around a table&#10;&#10;Description automatically generated with medium confidence">
            <a:extLst>
              <a:ext uri="{FF2B5EF4-FFF2-40B4-BE49-F238E27FC236}">
                <a16:creationId xmlns:a16="http://schemas.microsoft.com/office/drawing/2014/main" id="{D86F5693-FC8F-4228-B6AD-FE8D82B816C0}"/>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t="-366"/>
          <a:stretch/>
        </p:blipFill>
        <p:spPr>
          <a:xfrm>
            <a:off x="8879352" y="-8850"/>
            <a:ext cx="5422392"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284610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_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B2BB-34C6-D440-A915-1B4C2B6F8A7D}"/>
              </a:ext>
            </a:extLst>
          </p:cNvPr>
          <p:cNvPicPr>
            <a:picLocks noChangeAspect="1"/>
          </p:cNvPicPr>
          <p:nvPr userDrawn="1"/>
        </p:nvPicPr>
        <p:blipFill rotWithShape="1">
          <a:blip r:embed="rId2" cstate="email">
            <a:alphaModFix/>
            <a:extLst>
              <a:ext uri="{28A0092B-C50C-407E-A947-70E740481C1C}">
                <a14:useLocalDpi xmlns:a14="http://schemas.microsoft.com/office/drawing/2010/main" val="0"/>
              </a:ext>
            </a:extLst>
          </a:blip>
          <a:srcRect/>
          <a:stretch/>
        </p:blipFill>
        <p:spPr>
          <a:xfrm>
            <a:off x="8839591" y="1"/>
            <a:ext cx="5462154" cy="8229600"/>
          </a:xfrm>
          <a:prstGeom prst="rect">
            <a:avLst/>
          </a:prstGeom>
        </p:spPr>
      </p:pic>
      <p:sp>
        <p:nvSpPr>
          <p:cNvPr id="8" name="Rectangle 7"/>
          <p:cNvSpPr/>
          <p:nvPr userDrawn="1"/>
        </p:nvSpPr>
        <p:spPr>
          <a:xfrm>
            <a:off x="0" y="1956816"/>
            <a:ext cx="14301744" cy="4718304"/>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latin typeface="Arial" charset="0"/>
                <a:ea typeface="ＭＳ Ｐゴシック" charset="0"/>
                <a:cs typeface="ＭＳ Ｐゴシック" charset="0"/>
              </a:rPr>
              <a:t>Arial, 36 </a:t>
            </a:r>
            <a:r>
              <a:rPr lang="en-US" err="1">
                <a:latin typeface="Arial" charset="0"/>
                <a:ea typeface="ＭＳ Ｐゴシック" charset="0"/>
                <a:cs typeface="ＭＳ Ｐゴシック" charset="0"/>
              </a:rPr>
              <a:t>pt</a:t>
            </a:r>
            <a:r>
              <a:rPr lang="en-US">
                <a:latin typeface="Arial" charset="0"/>
                <a:ea typeface="ＭＳ Ｐゴシック" charset="0"/>
                <a:cs typeface="ＭＳ Ｐゴシック" charset="0"/>
              </a:rPr>
              <a:t>, sentence case.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Second line if needed.</a:t>
            </a:r>
            <a:endParaRPr lang="en-US"/>
          </a:p>
        </p:txBody>
      </p:sp>
      <p:sp>
        <p:nvSpPr>
          <p:cNvPr id="12" name="Text Placeholder 11"/>
          <p:cNvSpPr>
            <a:spLocks noGrp="1"/>
          </p:cNvSpPr>
          <p:nvPr>
            <p:ph type="body" sz="quarter" idx="12" hasCustomPrompt="1"/>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the contents slide to list the sections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Arial 28 </a:t>
            </a:r>
            <a:r>
              <a:rPr kumimoji="0" lang="en-US" sz="2800" b="0" i="0" u="none" strike="noStrike" kern="1200" cap="none" spc="0" normalizeH="0" baseline="0" noProof="0" err="1">
                <a:ln>
                  <a:noFill/>
                </a:ln>
                <a:solidFill>
                  <a:srgbClr val="FFFFFF"/>
                </a:solidFill>
                <a:effectLst/>
                <a:uLnTx/>
                <a:uFillTx/>
                <a:latin typeface="Arial" charset="0"/>
                <a:ea typeface="ＭＳ Ｐゴシック"/>
                <a:cs typeface="Century Gothic" pitchFamily="34" charset="0"/>
              </a:rPr>
              <a:t>pt</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sentence case, for section titles on this slide.</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Repeat the contents slide before each section.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Use </a:t>
            </a:r>
            <a:r>
              <a:rPr kumimoji="0" lang="en-US" sz="2800" b="1"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white bold</a:t>
            </a: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 to show people where they are in the </a:t>
            </a:r>
            <a:b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b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flow of the presentation.</a:t>
            </a:r>
          </a:p>
          <a:p>
            <a:pPr marL="457200" marR="0" lvl="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a:cs typeface="Century Gothic" pitchFamily="34" charset="0"/>
              </a:rPr>
              <a:t>Make section titles grammatically parall</a:t>
            </a:r>
            <a:r>
              <a:rPr kumimoji="0" lang="en-US" sz="2800" b="0" i="0" u="none" strike="noStrike" kern="1200" cap="none" spc="0" normalizeH="0" baseline="0" noProof="0">
                <a:ln>
                  <a:noFill/>
                </a:ln>
                <a:solidFill>
                  <a:srgbClr val="FFFFFF"/>
                </a:solidFill>
                <a:effectLst/>
                <a:uLnTx/>
                <a:uFillTx/>
                <a:latin typeface="Century Gothic" pitchFamily="34" charset="0"/>
                <a:ea typeface="ＭＳ Ｐゴシック"/>
                <a:cs typeface="Century Gothic" pitchFamily="34" charset="0"/>
              </a:rPr>
              <a:t>el.</a:t>
            </a:r>
          </a:p>
        </p:txBody>
      </p:sp>
    </p:spTree>
    <p:extLst>
      <p:ext uri="{BB962C8B-B14F-4D97-AF65-F5344CB8AC3E}">
        <p14:creationId xmlns:p14="http://schemas.microsoft.com/office/powerpoint/2010/main" val="415987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7" descr="A picture containing indoor, toothbrush, toy, plastic&#10;&#10;Description automatically generated">
            <a:extLst>
              <a:ext uri="{FF2B5EF4-FFF2-40B4-BE49-F238E27FC236}">
                <a16:creationId xmlns:a16="http://schemas.microsoft.com/office/drawing/2014/main" id="{91EB1BB4-205B-4BB2-9423-5C6BE028D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0"/>
            <a:ext cx="5462588" cy="826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2D1BDCD-5221-40E0-906B-B2653CE82947}"/>
              </a:ext>
            </a:extLst>
          </p:cNvPr>
          <p:cNvSpPr/>
          <p:nvPr/>
        </p:nvSpPr>
        <p:spPr>
          <a:xfrm>
            <a:off x="0" y="1957388"/>
            <a:ext cx="14301788" cy="471805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871538" y="465137"/>
            <a:ext cx="13088936" cy="1315537"/>
          </a:xfrm>
        </p:spPr>
        <p:txBody>
          <a:bodyPr/>
          <a:lstStyle>
            <a:lvl1pPr marL="0" marR="0" indent="0" algn="l" defTabSz="652463" rtl="0" eaLnBrk="1" fontAlgn="base" latinLnBrk="0" hangingPunct="1">
              <a:lnSpc>
                <a:spcPct val="100000"/>
              </a:lnSpc>
              <a:spcBef>
                <a:spcPct val="0"/>
              </a:spcBef>
              <a:spcAft>
                <a:spcPct val="0"/>
              </a:spcAft>
              <a:buClrTx/>
              <a:buSzTx/>
              <a:buFontTx/>
              <a:buNone/>
              <a:tabLst/>
              <a:defRPr sz="3600"/>
            </a:lvl1pPr>
          </a:lstStyle>
          <a:p>
            <a:r>
              <a:rPr lang="en-US"/>
              <a:t>Click to edit Master title style</a:t>
            </a:r>
          </a:p>
        </p:txBody>
      </p:sp>
      <p:sp>
        <p:nvSpPr>
          <p:cNvPr id="12" name="Text Placeholder 11"/>
          <p:cNvSpPr>
            <a:spLocks noGrp="1"/>
          </p:cNvSpPr>
          <p:nvPr>
            <p:ph type="body" sz="quarter" idx="12"/>
          </p:nvPr>
        </p:nvSpPr>
        <p:spPr>
          <a:xfrm>
            <a:off x="871538" y="2390775"/>
            <a:ext cx="11128375" cy="3865563"/>
          </a:xfrm>
        </p:spPr>
        <p:txBody>
          <a:bodyPr/>
          <a:lstStyle>
            <a:lvl1pPr marL="457200" marR="0" indent="-457200" algn="l" defTabSz="653110" rtl="0" eaLnBrk="1" fontAlgn="base" latinLnBrk="0" hangingPunct="1">
              <a:lnSpc>
                <a:spcPct val="150000"/>
              </a:lnSpc>
              <a:spcBef>
                <a:spcPct val="0"/>
              </a:spcBef>
              <a:spcAft>
                <a:spcPct val="0"/>
              </a:spcAft>
              <a:buClr>
                <a:srgbClr val="FFFFFF"/>
              </a:buClr>
              <a:buSzTx/>
              <a:buFont typeface="Arial" charset="0"/>
              <a:buChar char="•"/>
              <a:tabLst/>
              <a:defRPr sz="2700" b="0">
                <a:solidFill>
                  <a:schemeClr val="bg1"/>
                </a:solidFill>
              </a:defRPr>
            </a:lvl1pPr>
            <a:lvl2pPr marL="996950" indent="-342900">
              <a:buClr>
                <a:schemeClr val="bg1"/>
              </a:buClr>
              <a:buFont typeface="Arial" charset="0"/>
              <a:buChar char="•"/>
              <a:defRPr sz="2800" b="0">
                <a:solidFill>
                  <a:schemeClr val="bg1"/>
                </a:solidFill>
              </a:defRPr>
            </a:lvl2pPr>
            <a:lvl3pPr marL="1649412" indent="-342900">
              <a:buClr>
                <a:schemeClr val="bg1"/>
              </a:buClr>
              <a:buFont typeface="Arial" charset="0"/>
              <a:buChar char="•"/>
              <a:defRPr sz="2800" b="0">
                <a:solidFill>
                  <a:schemeClr val="bg1"/>
                </a:solidFill>
              </a:defRPr>
            </a:lvl3pPr>
            <a:lvl4pPr marL="2301875" indent="-342900">
              <a:buClr>
                <a:schemeClr val="bg1"/>
              </a:buClr>
              <a:buFont typeface="Arial" charset="0"/>
              <a:buChar char="•"/>
              <a:defRPr sz="2800" b="0">
                <a:solidFill>
                  <a:schemeClr val="bg1"/>
                </a:solidFill>
              </a:defRPr>
            </a:lvl4pPr>
            <a:lvl5pPr marL="2955925" indent="-342900">
              <a:buClr>
                <a:schemeClr val="bg1"/>
              </a:buClr>
              <a:buFont typeface="Arial" charset="0"/>
              <a:buChar char="•"/>
              <a:defRPr sz="2800" b="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1254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2F6F6C4-12BD-406C-A056-7F1F6D5937D3}"/>
              </a:ext>
            </a:extLst>
          </p:cNvPr>
          <p:cNvSpPr>
            <a:spLocks noGrp="1" noChangeArrowheads="1"/>
          </p:cNvSpPr>
          <p:nvPr>
            <p:ph type="title"/>
          </p:nvPr>
        </p:nvSpPr>
        <p:spPr bwMode="auto">
          <a:xfrm>
            <a:off x="871538" y="465138"/>
            <a:ext cx="130889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7EC752B-2B46-427A-B7E7-885312D8DD15}"/>
              </a:ext>
            </a:extLst>
          </p:cNvPr>
          <p:cNvSpPr>
            <a:spLocks noGrp="1" noChangeArrowheads="1"/>
          </p:cNvSpPr>
          <p:nvPr>
            <p:ph type="body" idx="1"/>
          </p:nvPr>
        </p:nvSpPr>
        <p:spPr bwMode="auto">
          <a:xfrm>
            <a:off x="871538" y="1530350"/>
            <a:ext cx="13088937"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7" name="Rectangle 6">
            <a:extLst>
              <a:ext uri="{FF2B5EF4-FFF2-40B4-BE49-F238E27FC236}">
                <a16:creationId xmlns:a16="http://schemas.microsoft.com/office/drawing/2014/main" id="{D360F65E-4ECB-44B7-B048-6AB20DDF2065}"/>
              </a:ext>
            </a:extLst>
          </p:cNvPr>
          <p:cNvSpPr/>
          <p:nvPr/>
        </p:nvSpPr>
        <p:spPr>
          <a:xfrm>
            <a:off x="14292263" y="0"/>
            <a:ext cx="338137" cy="82296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anchor="ctr"/>
          <a:lstStyle/>
          <a:p>
            <a:pPr algn="ctr" defTabSz="653110" eaLnBrk="1" fontAlgn="auto" hangingPunct="1">
              <a:spcBef>
                <a:spcPts val="0"/>
              </a:spcBef>
              <a:spcAft>
                <a:spcPts val="0"/>
              </a:spcAft>
              <a:defRPr/>
            </a:pPr>
            <a:endParaRPr lang="en-US"/>
          </a:p>
        </p:txBody>
      </p:sp>
      <p:sp>
        <p:nvSpPr>
          <p:cNvPr id="9" name="Footer Placeholder 4">
            <a:extLst>
              <a:ext uri="{FF2B5EF4-FFF2-40B4-BE49-F238E27FC236}">
                <a16:creationId xmlns:a16="http://schemas.microsoft.com/office/drawing/2014/main" id="{51B66636-D1D6-41CD-8792-418A4B6DB47C}"/>
              </a:ext>
            </a:extLst>
          </p:cNvPr>
          <p:cNvSpPr txBox="1">
            <a:spLocks/>
          </p:cNvSpPr>
          <p:nvPr/>
        </p:nvSpPr>
        <p:spPr>
          <a:xfrm>
            <a:off x="695325" y="7710488"/>
            <a:ext cx="3832225" cy="247650"/>
          </a:xfrm>
          <a:prstGeom prst="rect">
            <a:avLst/>
          </a:prstGeom>
        </p:spPr>
        <p:txBody>
          <a:bodyPr lIns="130622" tIns="65311" rIns="130622" bIns="65311" anchor="ctr"/>
          <a:lstStyle>
            <a:defPPr>
              <a:defRPr lang="en-US"/>
            </a:defPPr>
            <a:lvl1pPr algn="r" defTabSz="653110" rtl="0" fontAlgn="auto">
              <a:spcBef>
                <a:spcPts val="0"/>
              </a:spcBef>
              <a:spcAft>
                <a:spcPts val="0"/>
              </a:spcAft>
              <a:defRPr sz="1000" kern="1200">
                <a:solidFill>
                  <a:schemeClr val="tx1">
                    <a:tint val="75000"/>
                  </a:schemeClr>
                </a:solidFill>
                <a:latin typeface="+mn-lt"/>
                <a:ea typeface="+mn-ea"/>
                <a:cs typeface="+mn-cs"/>
              </a:defRPr>
            </a:lvl1pPr>
            <a:lvl2pPr marL="652463" indent="-195263"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1304925" indent="-39052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958975" indent="-587375"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2611438" indent="-782638" algn="l" defTabSz="652463"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pPr algn="l" eaLnBrk="1" hangingPunct="1">
              <a:defRPr/>
            </a:pPr>
            <a:r>
              <a:rPr lang="en-US"/>
              <a:t>© College of American Pathologists.</a:t>
            </a:r>
          </a:p>
        </p:txBody>
      </p:sp>
    </p:spTree>
  </p:cSld>
  <p:clrMap bg1="lt1" tx1="dk1" bg2="lt2" tx2="dk2" accent1="accent1" accent2="accent2" accent3="accent3" accent4="accent4" accent5="accent5" accent6="accent6" hlink="hlink" folHlink="folHlink"/>
  <p:sldLayoutIdLst>
    <p:sldLayoutId id="2147493810" r:id="rId1"/>
    <p:sldLayoutId id="2147493763" r:id="rId2"/>
    <p:sldLayoutId id="2147493799" r:id="rId3"/>
    <p:sldLayoutId id="2147493802" r:id="rId4"/>
    <p:sldLayoutId id="2147493803" r:id="rId5"/>
    <p:sldLayoutId id="2147493804" r:id="rId6"/>
    <p:sldLayoutId id="2147493805" r:id="rId7"/>
    <p:sldLayoutId id="2147493806" r:id="rId8"/>
    <p:sldLayoutId id="2147493774" r:id="rId9"/>
    <p:sldLayoutId id="2147493779" r:id="rId10"/>
    <p:sldLayoutId id="2147493764" r:id="rId11"/>
    <p:sldLayoutId id="2147493765" r:id="rId12"/>
    <p:sldLayoutId id="2147493766" r:id="rId13"/>
    <p:sldLayoutId id="2147493780" r:id="rId14"/>
    <p:sldLayoutId id="2147493781" r:id="rId15"/>
    <p:sldLayoutId id="2147493782" r:id="rId16"/>
    <p:sldLayoutId id="2147493783" r:id="rId17"/>
    <p:sldLayoutId id="2147493811" r:id="rId18"/>
  </p:sldLayoutIdLst>
  <p:hf hdr="0"/>
  <p:txStyles>
    <p:titleStyle>
      <a:lvl1pPr algn="l" defTabSz="652463" rtl="0" eaLnBrk="1" fontAlgn="base" hangingPunct="1">
        <a:spcBef>
          <a:spcPct val="0"/>
        </a:spcBef>
        <a:spcAft>
          <a:spcPct val="0"/>
        </a:spcAft>
        <a:defRPr sz="4800" b="1" kern="1200">
          <a:solidFill>
            <a:schemeClr val="tx2"/>
          </a:solidFill>
          <a:latin typeface="+mj-lt"/>
          <a:ea typeface="ヒラギノ角ゴ Pro W3" charset="0"/>
          <a:cs typeface="ヒラギノ角ゴ Pro W3" charset="0"/>
        </a:defRPr>
      </a:lvl1pPr>
      <a:lvl2pPr algn="l" defTabSz="652463" rtl="0" eaLnBrk="1" fontAlgn="base" hangingPunct="1">
        <a:spcBef>
          <a:spcPct val="0"/>
        </a:spcBef>
        <a:spcAft>
          <a:spcPct val="0"/>
        </a:spcAft>
        <a:defRPr sz="4800" b="1">
          <a:solidFill>
            <a:schemeClr val="tx2"/>
          </a:solidFill>
          <a:latin typeface="Arial" charset="0"/>
          <a:ea typeface="ヒラギノ角ゴ Pro W3" charset="0"/>
          <a:cs typeface="ヒラギノ角ゴ Pro W3" charset="0"/>
        </a:defRPr>
      </a:lvl2pPr>
      <a:lvl3pPr algn="l" defTabSz="652463" rtl="0" eaLnBrk="1" fontAlgn="base" hangingPunct="1">
        <a:spcBef>
          <a:spcPct val="0"/>
        </a:spcBef>
        <a:spcAft>
          <a:spcPct val="0"/>
        </a:spcAft>
        <a:defRPr sz="4800" b="1">
          <a:solidFill>
            <a:schemeClr val="tx2"/>
          </a:solidFill>
          <a:latin typeface="Arial" charset="0"/>
          <a:ea typeface="ヒラギノ角ゴ Pro W3" charset="0"/>
          <a:cs typeface="ヒラギノ角ゴ Pro W3" charset="0"/>
        </a:defRPr>
      </a:lvl3pPr>
      <a:lvl4pPr algn="l" defTabSz="652463" rtl="0" eaLnBrk="1" fontAlgn="base" hangingPunct="1">
        <a:spcBef>
          <a:spcPct val="0"/>
        </a:spcBef>
        <a:spcAft>
          <a:spcPct val="0"/>
        </a:spcAft>
        <a:defRPr sz="4800" b="1">
          <a:solidFill>
            <a:schemeClr val="tx2"/>
          </a:solidFill>
          <a:latin typeface="Arial" charset="0"/>
          <a:ea typeface="ヒラギノ角ゴ Pro W3" charset="0"/>
          <a:cs typeface="ヒラギノ角ゴ Pro W3" charset="0"/>
        </a:defRPr>
      </a:lvl4pPr>
      <a:lvl5pPr algn="l" defTabSz="652463" rtl="0" eaLnBrk="1" fontAlgn="base" hangingPunct="1">
        <a:spcBef>
          <a:spcPct val="0"/>
        </a:spcBef>
        <a:spcAft>
          <a:spcPct val="0"/>
        </a:spcAft>
        <a:defRPr sz="4800" b="1">
          <a:solidFill>
            <a:schemeClr val="tx2"/>
          </a:solidFill>
          <a:latin typeface="Arial" charset="0"/>
          <a:ea typeface="ヒラギノ角ゴ Pro W3" charset="0"/>
          <a:cs typeface="ヒラギノ角ゴ Pro W3" charset="0"/>
        </a:defRPr>
      </a:lvl5pPr>
      <a:lvl6pPr marL="65311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6pPr>
      <a:lvl7pPr marL="1306220"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7pPr>
      <a:lvl8pPr marL="195933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8pPr>
      <a:lvl9pPr marL="2612441" algn="l" defTabSz="653110" rtl="0" eaLnBrk="1" fontAlgn="base" hangingPunct="1">
        <a:spcBef>
          <a:spcPct val="0"/>
        </a:spcBef>
        <a:spcAft>
          <a:spcPct val="0"/>
        </a:spcAft>
        <a:defRPr sz="3000">
          <a:solidFill>
            <a:schemeClr val="tx2"/>
          </a:solidFill>
          <a:latin typeface="Arial" charset="0"/>
          <a:ea typeface="ヒラギノ角ゴ Pro W3" charset="0"/>
          <a:cs typeface="ヒラギノ角ゴ Pro W3" charset="0"/>
        </a:defRPr>
      </a:lvl9pPr>
    </p:titleStyle>
    <p:bodyStyle>
      <a:lvl1pPr marL="328613" indent="-328613" algn="l" defTabSz="652463" rtl="0" eaLnBrk="1" fontAlgn="base" hangingPunct="1">
        <a:lnSpc>
          <a:spcPct val="130000"/>
        </a:lnSpc>
        <a:spcBef>
          <a:spcPct val="20000"/>
        </a:spcBef>
        <a:spcAft>
          <a:spcPct val="0"/>
        </a:spcAft>
        <a:buClr>
          <a:schemeClr val="tx2"/>
        </a:buClr>
        <a:buFont typeface="Arial" panose="020B0604020202020204" pitchFamily="34"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panose="02070309020205020404" pitchFamily="49" charset="0"/>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pitchFamily="34" charset="0"/>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panose="020B0604020202020204" pitchFamily="34"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panose="020B0604020202020204" pitchFamily="34"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B09C902-8B37-4C52-8BE8-515994620F70}"/>
              </a:ext>
            </a:extLst>
          </p:cNvPr>
          <p:cNvSpPr>
            <a:spLocks noGrp="1" noChangeArrowheads="1"/>
          </p:cNvSpPr>
          <p:nvPr>
            <p:ph type="ctrTitle"/>
          </p:nvPr>
        </p:nvSpPr>
        <p:spPr/>
        <p:txBody>
          <a:bodyPr>
            <a:normAutofit fontScale="90000"/>
          </a:bodyPr>
          <a:lstStyle/>
          <a:p>
            <a:r>
              <a:rPr lang="en-US" altLang="en-US">
                <a:ea typeface="ヒラギノ角ゴ Pro W3" pitchFamily="34" charset="-128"/>
              </a:rPr>
              <a:t>The CAP: Your Professional and Advocacy Home</a:t>
            </a:r>
          </a:p>
        </p:txBody>
      </p:sp>
      <p:sp>
        <p:nvSpPr>
          <p:cNvPr id="21506" name="Subtitle 2">
            <a:extLst>
              <a:ext uri="{FF2B5EF4-FFF2-40B4-BE49-F238E27FC236}">
                <a16:creationId xmlns:a16="http://schemas.microsoft.com/office/drawing/2014/main" id="{646FC840-33AF-457D-8EAF-C2774D15C19D}"/>
              </a:ext>
            </a:extLst>
          </p:cNvPr>
          <p:cNvSpPr>
            <a:spLocks noGrp="1" noChangeArrowheads="1"/>
          </p:cNvSpPr>
          <p:nvPr>
            <p:ph type="subTitle" idx="1"/>
          </p:nvPr>
        </p:nvSpPr>
        <p:spPr/>
        <p:txBody>
          <a:bodyPr>
            <a:normAutofit/>
          </a:bodyPr>
          <a:lstStyle/>
          <a:p>
            <a:r>
              <a:rPr lang="en-US" sz="2400" i="0" u="none" strike="noStrike" baseline="0">
                <a:latin typeface="+mj-lt"/>
              </a:rPr>
              <a:t>Massachusetts Society of Pathologists</a:t>
            </a:r>
            <a:br>
              <a:rPr lang="en-US" sz="2400" i="0" u="none" strike="noStrike" baseline="0">
                <a:latin typeface="+mj-lt"/>
              </a:rPr>
            </a:br>
            <a:r>
              <a:rPr lang="en-US" sz="2400" i="0" u="none" strike="noStrike" baseline="0">
                <a:latin typeface="+mj-lt"/>
              </a:rPr>
              <a:t>2022 Spring Meeting</a:t>
            </a:r>
            <a:endParaRPr lang="en-US" altLang="en-US" sz="2400">
              <a:latin typeface="+mj-lt"/>
              <a:ea typeface="ヒラギノ角ゴ Pro W3" pitchFamily="34" charset="-128"/>
            </a:endParaRPr>
          </a:p>
        </p:txBody>
      </p:sp>
      <p:sp>
        <p:nvSpPr>
          <p:cNvPr id="21507" name="Text Placeholder 3">
            <a:extLst>
              <a:ext uri="{FF2B5EF4-FFF2-40B4-BE49-F238E27FC236}">
                <a16:creationId xmlns:a16="http://schemas.microsoft.com/office/drawing/2014/main" id="{C244537C-566C-4783-821D-EB36F178F610}"/>
              </a:ext>
            </a:extLst>
          </p:cNvPr>
          <p:cNvSpPr>
            <a:spLocks noGrp="1" noChangeArrowheads="1"/>
          </p:cNvSpPr>
          <p:nvPr>
            <p:ph type="body" sz="quarter" idx="10"/>
          </p:nvPr>
        </p:nvSpPr>
        <p:spPr>
          <a:xfrm>
            <a:off x="5295650" y="6868709"/>
            <a:ext cx="7607550" cy="733829"/>
          </a:xfrm>
        </p:spPr>
        <p:txBody>
          <a:bodyPr/>
          <a:lstStyle/>
          <a:p>
            <a:r>
              <a:rPr lang="de-DE" sz="1800" b="0" i="0" u="none" strike="noStrike">
                <a:effectLst/>
                <a:latin typeface="+mj-lt"/>
              </a:rPr>
              <a:t>David L. Gang, MD, FCAP</a:t>
            </a:r>
            <a:endParaRPr lang="de-DE">
              <a:latin typeface="+mj-lt"/>
            </a:endParaRPr>
          </a:p>
          <a:p>
            <a:r>
              <a:rPr lang="en-US" i="0">
                <a:effectLst/>
                <a:latin typeface="+mj-lt"/>
              </a:rPr>
              <a:t>MSP Immediate Past President; State Advocac</a:t>
            </a:r>
            <a:r>
              <a:rPr lang="en-US">
                <a:latin typeface="+mj-lt"/>
              </a:rPr>
              <a:t>y Representative</a:t>
            </a:r>
            <a:endParaRPr lang="en-US" i="0">
              <a:effectLst/>
              <a:latin typeface="+mj-lt"/>
            </a:endParaRPr>
          </a:p>
          <a:p>
            <a:r>
              <a:rPr lang="en-US" i="0">
                <a:effectLst/>
                <a:latin typeface="+mj-lt"/>
              </a:rPr>
              <a:t>CAP Council on Government and Professional Affairs Member</a:t>
            </a:r>
            <a:endParaRPr lang="en-US" b="0" i="0">
              <a:solidFill>
                <a:srgbClr val="000000"/>
              </a:solidFill>
              <a:effectLst/>
              <a:latin typeface="Segoe UI" panose="020B0502040204020203" pitchFamily="34" charset="0"/>
            </a:endParaRPr>
          </a:p>
        </p:txBody>
      </p:sp>
      <p:sp>
        <p:nvSpPr>
          <p:cNvPr id="21508" name="Text Placeholder 4">
            <a:extLst>
              <a:ext uri="{FF2B5EF4-FFF2-40B4-BE49-F238E27FC236}">
                <a16:creationId xmlns:a16="http://schemas.microsoft.com/office/drawing/2014/main" id="{7B8B0A67-3558-462B-A3AE-2A6D458A4E85}"/>
              </a:ext>
            </a:extLst>
          </p:cNvPr>
          <p:cNvSpPr>
            <a:spLocks noGrp="1" noChangeArrowheads="1"/>
          </p:cNvSpPr>
          <p:nvPr>
            <p:ph type="body" sz="quarter" idx="11"/>
          </p:nvPr>
        </p:nvSpPr>
        <p:spPr>
          <a:xfrm>
            <a:off x="9770533" y="6868709"/>
            <a:ext cx="2959630" cy="359405"/>
          </a:xfrm>
        </p:spPr>
        <p:txBody>
          <a:bodyPr/>
          <a:lstStyle/>
          <a:p>
            <a:r>
              <a:rPr lang="en-US" altLang="en-US">
                <a:ea typeface="ヒラギノ角ゴ Pro W3" pitchFamily="34" charset="-128"/>
              </a:rPr>
              <a:t>May 10,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27D89E-75E4-451B-82A8-8C983B8BBE6B}"/>
              </a:ext>
            </a:extLst>
          </p:cNvPr>
          <p:cNvSpPr>
            <a:spLocks noGrp="1"/>
          </p:cNvSpPr>
          <p:nvPr>
            <p:ph type="body" sz="quarter" idx="3"/>
          </p:nvPr>
        </p:nvSpPr>
        <p:spPr/>
        <p:txBody>
          <a:bodyPr/>
          <a:lstStyle/>
          <a:p>
            <a:endParaRPr lang="en-US"/>
          </a:p>
        </p:txBody>
      </p:sp>
      <p:sp>
        <p:nvSpPr>
          <p:cNvPr id="6" name="Title 5">
            <a:extLst>
              <a:ext uri="{FF2B5EF4-FFF2-40B4-BE49-F238E27FC236}">
                <a16:creationId xmlns:a16="http://schemas.microsoft.com/office/drawing/2014/main" id="{D180B1C2-543A-494D-8D04-4BB14FCF51A1}"/>
              </a:ext>
            </a:extLst>
          </p:cNvPr>
          <p:cNvSpPr>
            <a:spLocks noGrp="1"/>
          </p:cNvSpPr>
          <p:nvPr>
            <p:ph type="title"/>
          </p:nvPr>
        </p:nvSpPr>
        <p:spPr/>
        <p:txBody>
          <a:bodyPr/>
          <a:lstStyle/>
          <a:p>
            <a:r>
              <a:rPr lang="en-US"/>
              <a:t>Advocacy on Private Payer Issues</a:t>
            </a:r>
          </a:p>
        </p:txBody>
      </p:sp>
    </p:spTree>
    <p:extLst>
      <p:ext uri="{BB962C8B-B14F-4D97-AF65-F5344CB8AC3E}">
        <p14:creationId xmlns:p14="http://schemas.microsoft.com/office/powerpoint/2010/main" val="79251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5666-AC71-47EA-A758-CF0ED8F1F5B4}"/>
              </a:ext>
            </a:extLst>
          </p:cNvPr>
          <p:cNvSpPr>
            <a:spLocks noGrp="1"/>
          </p:cNvSpPr>
          <p:nvPr>
            <p:ph type="title"/>
          </p:nvPr>
        </p:nvSpPr>
        <p:spPr/>
        <p:txBody>
          <a:bodyPr/>
          <a:lstStyle/>
          <a:p>
            <a:r>
              <a:rPr lang="en-US"/>
              <a:t>Private Health Care Payers</a:t>
            </a:r>
          </a:p>
        </p:txBody>
      </p:sp>
      <p:sp>
        <p:nvSpPr>
          <p:cNvPr id="3" name="Text Placeholder 2">
            <a:extLst>
              <a:ext uri="{FF2B5EF4-FFF2-40B4-BE49-F238E27FC236}">
                <a16:creationId xmlns:a16="http://schemas.microsoft.com/office/drawing/2014/main" id="{CDC59B97-9D86-4C28-8D79-324BCC746D54}"/>
              </a:ext>
            </a:extLst>
          </p:cNvPr>
          <p:cNvSpPr>
            <a:spLocks noGrp="1"/>
          </p:cNvSpPr>
          <p:nvPr>
            <p:ph idx="1"/>
          </p:nvPr>
        </p:nvSpPr>
        <p:spPr>
          <a:xfrm>
            <a:off x="870445" y="1534319"/>
            <a:ext cx="6575384" cy="5836865"/>
          </a:xfrm>
        </p:spPr>
        <p:txBody>
          <a:bodyPr/>
          <a:lstStyle/>
          <a:p>
            <a:r>
              <a:rPr lang="en-US"/>
              <a:t>UnitedHealthcare: We opposed requirements for a test registry.</a:t>
            </a:r>
          </a:p>
          <a:p>
            <a:pPr lvl="1"/>
            <a:r>
              <a:rPr lang="en-US"/>
              <a:t>Now delayed until further notice.</a:t>
            </a:r>
          </a:p>
        </p:txBody>
      </p:sp>
      <p:pic>
        <p:nvPicPr>
          <p:cNvPr id="5" name="Picture 4" descr="Health insurance plans for individuals &amp; families, employers, medicare |  UnitedHealthcare">
            <a:extLst>
              <a:ext uri="{FF2B5EF4-FFF2-40B4-BE49-F238E27FC236}">
                <a16:creationId xmlns:a16="http://schemas.microsoft.com/office/drawing/2014/main" id="{9020EA15-8FAB-4692-9BF7-207E5F4B1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225" y="2349768"/>
            <a:ext cx="5787730" cy="895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igna - Wikipedia">
            <a:extLst>
              <a:ext uri="{FF2B5EF4-FFF2-40B4-BE49-F238E27FC236}">
                <a16:creationId xmlns:a16="http://schemas.microsoft.com/office/drawing/2014/main" id="{8012D03F-2F64-4915-B08E-21AC72CED15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37751" y="4337353"/>
            <a:ext cx="2417080" cy="259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2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5666-AC71-47EA-A758-CF0ED8F1F5B4}"/>
              </a:ext>
            </a:extLst>
          </p:cNvPr>
          <p:cNvSpPr>
            <a:spLocks noGrp="1"/>
          </p:cNvSpPr>
          <p:nvPr>
            <p:ph type="title"/>
          </p:nvPr>
        </p:nvSpPr>
        <p:spPr/>
        <p:txBody>
          <a:bodyPr/>
          <a:lstStyle/>
          <a:p>
            <a:r>
              <a:rPr lang="en-US"/>
              <a:t>Private Health Care Payers</a:t>
            </a:r>
          </a:p>
        </p:txBody>
      </p:sp>
      <p:sp>
        <p:nvSpPr>
          <p:cNvPr id="3" name="Text Placeholder 2">
            <a:extLst>
              <a:ext uri="{FF2B5EF4-FFF2-40B4-BE49-F238E27FC236}">
                <a16:creationId xmlns:a16="http://schemas.microsoft.com/office/drawing/2014/main" id="{CDC59B97-9D86-4C28-8D79-324BCC746D54}"/>
              </a:ext>
            </a:extLst>
          </p:cNvPr>
          <p:cNvSpPr>
            <a:spLocks noGrp="1"/>
          </p:cNvSpPr>
          <p:nvPr>
            <p:ph idx="1"/>
          </p:nvPr>
        </p:nvSpPr>
        <p:spPr>
          <a:xfrm>
            <a:off x="870445" y="1534319"/>
            <a:ext cx="6575384" cy="5836865"/>
          </a:xfrm>
        </p:spPr>
        <p:txBody>
          <a:bodyPr/>
          <a:lstStyle/>
          <a:p>
            <a:r>
              <a:rPr lang="en-US"/>
              <a:t>UnitedHealthcare: We opposed requirements for a test registry.</a:t>
            </a:r>
          </a:p>
          <a:p>
            <a:pPr lvl="1"/>
            <a:r>
              <a:rPr lang="en-US"/>
              <a:t>Now delayed until further notice.</a:t>
            </a:r>
          </a:p>
          <a:p>
            <a:r>
              <a:rPr lang="en-US" b="1"/>
              <a:t>UnitedHealthcare: </a:t>
            </a:r>
            <a:r>
              <a:rPr lang="en-US"/>
              <a:t>We remain opposed to its Designated Diagnostic Provider program. </a:t>
            </a:r>
          </a:p>
        </p:txBody>
      </p:sp>
      <p:pic>
        <p:nvPicPr>
          <p:cNvPr id="8" name="Picture 2" descr="Cigna - Wikipedia">
            <a:extLst>
              <a:ext uri="{FF2B5EF4-FFF2-40B4-BE49-F238E27FC236}">
                <a16:creationId xmlns:a16="http://schemas.microsoft.com/office/drawing/2014/main" id="{E1573247-0E97-4B59-AFE1-169923AF179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37751" y="4337353"/>
            <a:ext cx="2417080" cy="2594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ealth insurance plans for individuals &amp; families, employers, medicare |  UnitedHealthcare">
            <a:extLst>
              <a:ext uri="{FF2B5EF4-FFF2-40B4-BE49-F238E27FC236}">
                <a16:creationId xmlns:a16="http://schemas.microsoft.com/office/drawing/2014/main" id="{9C0CBA35-31F4-45CB-BD19-B4ACB22D4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225" y="2349768"/>
            <a:ext cx="5787730" cy="89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0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5666-AC71-47EA-A758-CF0ED8F1F5B4}"/>
              </a:ext>
            </a:extLst>
          </p:cNvPr>
          <p:cNvSpPr>
            <a:spLocks noGrp="1"/>
          </p:cNvSpPr>
          <p:nvPr>
            <p:ph type="title"/>
          </p:nvPr>
        </p:nvSpPr>
        <p:spPr/>
        <p:txBody>
          <a:bodyPr/>
          <a:lstStyle/>
          <a:p>
            <a:r>
              <a:rPr lang="en-US"/>
              <a:t>Private Health Care Payers</a:t>
            </a:r>
          </a:p>
        </p:txBody>
      </p:sp>
      <p:sp>
        <p:nvSpPr>
          <p:cNvPr id="3" name="Text Placeholder 2">
            <a:extLst>
              <a:ext uri="{FF2B5EF4-FFF2-40B4-BE49-F238E27FC236}">
                <a16:creationId xmlns:a16="http://schemas.microsoft.com/office/drawing/2014/main" id="{CDC59B97-9D86-4C28-8D79-324BCC746D54}"/>
              </a:ext>
            </a:extLst>
          </p:cNvPr>
          <p:cNvSpPr>
            <a:spLocks noGrp="1"/>
          </p:cNvSpPr>
          <p:nvPr>
            <p:ph idx="1"/>
          </p:nvPr>
        </p:nvSpPr>
        <p:spPr>
          <a:xfrm>
            <a:off x="870445" y="1534319"/>
            <a:ext cx="6575384" cy="5836865"/>
          </a:xfrm>
        </p:spPr>
        <p:txBody>
          <a:bodyPr/>
          <a:lstStyle/>
          <a:p>
            <a:r>
              <a:rPr lang="en-US"/>
              <a:t>UnitedHealthcare: We opposed requirements for a test registry.</a:t>
            </a:r>
          </a:p>
          <a:p>
            <a:pPr lvl="1"/>
            <a:r>
              <a:rPr lang="en-US"/>
              <a:t>Now delayed until further notice.</a:t>
            </a:r>
          </a:p>
          <a:p>
            <a:r>
              <a:rPr lang="en-US" b="1"/>
              <a:t>UnitedHealthcare: </a:t>
            </a:r>
            <a:r>
              <a:rPr lang="en-US"/>
              <a:t>We remain opposed to its Designated Diagnostic Provider program. </a:t>
            </a:r>
          </a:p>
          <a:p>
            <a:r>
              <a:rPr lang="en-US" sz="2800">
                <a:effectLst/>
                <a:latin typeface="Arial" panose="020B0604020202020204" pitchFamily="34" charset="0"/>
                <a:ea typeface="Cambria" panose="02040503050406030204" pitchFamily="18" charset="0"/>
                <a:cs typeface="Times New Roman" panose="02020603050405020304" pitchFamily="18" charset="0"/>
              </a:rPr>
              <a:t>Cigna: We opposed a new effort to deny payment for the professional component of clinical pathology services.</a:t>
            </a:r>
            <a:endParaRPr lang="en-US"/>
          </a:p>
        </p:txBody>
      </p:sp>
      <p:pic>
        <p:nvPicPr>
          <p:cNvPr id="8" name="Picture 2" descr="Cigna - Wikipedia">
            <a:extLst>
              <a:ext uri="{FF2B5EF4-FFF2-40B4-BE49-F238E27FC236}">
                <a16:creationId xmlns:a16="http://schemas.microsoft.com/office/drawing/2014/main" id="{A1B1807F-FF28-435D-89B0-FF72F21CE11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37751" y="4337353"/>
            <a:ext cx="2417080" cy="2594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ealth insurance plans for individuals &amp; families, employers, medicare |  UnitedHealthcare">
            <a:extLst>
              <a:ext uri="{FF2B5EF4-FFF2-40B4-BE49-F238E27FC236}">
                <a16:creationId xmlns:a16="http://schemas.microsoft.com/office/drawing/2014/main" id="{D286BFEA-5C10-4C04-9FD8-8922EC5DF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225" y="2349768"/>
            <a:ext cx="5787730" cy="89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6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AB68-05BB-4EB7-9E6F-820B4BB83D5B}"/>
              </a:ext>
            </a:extLst>
          </p:cNvPr>
          <p:cNvSpPr>
            <a:spLocks noGrp="1"/>
          </p:cNvSpPr>
          <p:nvPr>
            <p:ph type="title"/>
          </p:nvPr>
        </p:nvSpPr>
        <p:spPr/>
        <p:txBody>
          <a:bodyPr/>
          <a:lstStyle/>
          <a:p>
            <a:r>
              <a:rPr lang="en-US"/>
              <a:t>Update on Cigna Professional Component of Clinical Pathology Policy</a:t>
            </a:r>
          </a:p>
        </p:txBody>
      </p:sp>
      <p:sp>
        <p:nvSpPr>
          <p:cNvPr id="3" name="Content Placeholder 2">
            <a:extLst>
              <a:ext uri="{FF2B5EF4-FFF2-40B4-BE49-F238E27FC236}">
                <a16:creationId xmlns:a16="http://schemas.microsoft.com/office/drawing/2014/main" id="{62C899E6-C63E-4991-ABF6-64FCD4D55FA0}"/>
              </a:ext>
            </a:extLst>
          </p:cNvPr>
          <p:cNvSpPr>
            <a:spLocks noGrp="1"/>
          </p:cNvSpPr>
          <p:nvPr>
            <p:ph idx="1"/>
          </p:nvPr>
        </p:nvSpPr>
        <p:spPr/>
        <p:txBody>
          <a:bodyPr/>
          <a:lstStyle/>
          <a:p>
            <a:endParaRPr lang="en-US"/>
          </a:p>
          <a:p>
            <a:r>
              <a:rPr lang="en-US"/>
              <a:t>Earlier in 2021, Cigna sought to deny pathologists payment for the professional component of clinical laboratory services.</a:t>
            </a:r>
          </a:p>
          <a:p>
            <a:pPr lvl="1"/>
            <a:r>
              <a:rPr lang="en-US"/>
              <a:t>The CAP and state pathology societies opposed Cigna and the insurer put the new pay policy on hold.</a:t>
            </a:r>
          </a:p>
          <a:p>
            <a:r>
              <a:rPr lang="en-US"/>
              <a:t>In September, Cigna said it would begin denying services later in 2021.</a:t>
            </a:r>
          </a:p>
        </p:txBody>
      </p:sp>
    </p:spTree>
    <p:extLst>
      <p:ext uri="{BB962C8B-B14F-4D97-AF65-F5344CB8AC3E}">
        <p14:creationId xmlns:p14="http://schemas.microsoft.com/office/powerpoint/2010/main" val="1581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AB68-05BB-4EB7-9E6F-820B4BB83D5B}"/>
              </a:ext>
            </a:extLst>
          </p:cNvPr>
          <p:cNvSpPr>
            <a:spLocks noGrp="1"/>
          </p:cNvSpPr>
          <p:nvPr>
            <p:ph type="title"/>
          </p:nvPr>
        </p:nvSpPr>
        <p:spPr/>
        <p:txBody>
          <a:bodyPr/>
          <a:lstStyle/>
          <a:p>
            <a:r>
              <a:rPr lang="en-US"/>
              <a:t>Update on Cigna Professional Component of Clinical Pathology Policy</a:t>
            </a:r>
          </a:p>
        </p:txBody>
      </p:sp>
      <p:sp>
        <p:nvSpPr>
          <p:cNvPr id="3" name="Content Placeholder 2">
            <a:extLst>
              <a:ext uri="{FF2B5EF4-FFF2-40B4-BE49-F238E27FC236}">
                <a16:creationId xmlns:a16="http://schemas.microsoft.com/office/drawing/2014/main" id="{62C899E6-C63E-4991-ABF6-64FCD4D55FA0}"/>
              </a:ext>
            </a:extLst>
          </p:cNvPr>
          <p:cNvSpPr>
            <a:spLocks noGrp="1"/>
          </p:cNvSpPr>
          <p:nvPr>
            <p:ph idx="1"/>
          </p:nvPr>
        </p:nvSpPr>
        <p:spPr/>
        <p:txBody>
          <a:bodyPr/>
          <a:lstStyle/>
          <a:p>
            <a:endParaRPr lang="en-US"/>
          </a:p>
          <a:p>
            <a:r>
              <a:rPr lang="en-US"/>
              <a:t>Earlier in 2021, Cigna sought to deny pathologists payment for the professional component of clinical laboratory services.</a:t>
            </a:r>
          </a:p>
          <a:p>
            <a:pPr lvl="1"/>
            <a:r>
              <a:rPr lang="en-US"/>
              <a:t>The CAP and state pathology societies opposed Cigna and the insurer put the new pay policy on hold.</a:t>
            </a:r>
          </a:p>
          <a:p>
            <a:r>
              <a:rPr lang="en-US"/>
              <a:t>In September, Cigna said it would begin denying services later in 2021.</a:t>
            </a:r>
          </a:p>
          <a:p>
            <a:r>
              <a:rPr lang="en-US"/>
              <a:t>The CAP pushed back and sought additional information about the policy.</a:t>
            </a:r>
          </a:p>
          <a:p>
            <a:pPr lvl="1"/>
            <a:r>
              <a:rPr lang="en-US"/>
              <a:t>Cigna responded by acknowledging the value of PC of CP services. </a:t>
            </a:r>
          </a:p>
          <a:p>
            <a:pPr lvl="1"/>
            <a:r>
              <a:rPr lang="en-US"/>
              <a:t>The CAP sought more clarity and Cigna said it would only deny PC of CP claims when a facility has already received payment for the services through the facility’s contract with the insurer.</a:t>
            </a:r>
          </a:p>
          <a:p>
            <a:pPr lvl="1"/>
            <a:r>
              <a:rPr lang="en-US"/>
              <a:t>Any denial from Cigna would carry with it a right to appeal. </a:t>
            </a:r>
          </a:p>
        </p:txBody>
      </p:sp>
    </p:spTree>
    <p:extLst>
      <p:ext uri="{BB962C8B-B14F-4D97-AF65-F5344CB8AC3E}">
        <p14:creationId xmlns:p14="http://schemas.microsoft.com/office/powerpoint/2010/main" val="228775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774F0-1F9D-40AB-95DB-1671D5D8B6D5}"/>
              </a:ext>
            </a:extLst>
          </p:cNvPr>
          <p:cNvSpPr>
            <a:spLocks noGrp="1"/>
          </p:cNvSpPr>
          <p:nvPr>
            <p:ph type="title"/>
          </p:nvPr>
        </p:nvSpPr>
        <p:spPr/>
        <p:txBody>
          <a:bodyPr/>
          <a:lstStyle/>
          <a:p>
            <a:r>
              <a:rPr lang="en-US"/>
              <a:t>CAP Files Amicus Brief Over No Surprises Act</a:t>
            </a:r>
          </a:p>
        </p:txBody>
      </p:sp>
      <p:sp>
        <p:nvSpPr>
          <p:cNvPr id="8" name="Content Placeholder 7">
            <a:extLst>
              <a:ext uri="{FF2B5EF4-FFF2-40B4-BE49-F238E27FC236}">
                <a16:creationId xmlns:a16="http://schemas.microsoft.com/office/drawing/2014/main" id="{77CECAA6-A81D-4EB4-B4A6-0D8E043A9AED}"/>
              </a:ext>
            </a:extLst>
          </p:cNvPr>
          <p:cNvSpPr>
            <a:spLocks noGrp="1"/>
          </p:cNvSpPr>
          <p:nvPr>
            <p:ph idx="1"/>
          </p:nvPr>
        </p:nvSpPr>
        <p:spPr>
          <a:xfrm>
            <a:off x="870445" y="1534320"/>
            <a:ext cx="6444755" cy="5654675"/>
          </a:xfrm>
        </p:spPr>
        <p:txBody>
          <a:bodyPr/>
          <a:lstStyle/>
          <a:p>
            <a:r>
              <a:rPr lang="en-US"/>
              <a:t>Physicians and hospitals have opposed the government’s rules for the independent dispute resolution process.</a:t>
            </a:r>
          </a:p>
        </p:txBody>
      </p:sp>
      <p:pic>
        <p:nvPicPr>
          <p:cNvPr id="9" name="Content Placeholder 6" descr="A picture containing timeline&#10;&#10;Description automatically generated">
            <a:extLst>
              <a:ext uri="{FF2B5EF4-FFF2-40B4-BE49-F238E27FC236}">
                <a16:creationId xmlns:a16="http://schemas.microsoft.com/office/drawing/2014/main" id="{375F0105-9D64-4EF9-B517-FBDDA1C59A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291947" y="1216922"/>
            <a:ext cx="5189131" cy="6547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08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774F0-1F9D-40AB-95DB-1671D5D8B6D5}"/>
              </a:ext>
            </a:extLst>
          </p:cNvPr>
          <p:cNvSpPr>
            <a:spLocks noGrp="1"/>
          </p:cNvSpPr>
          <p:nvPr>
            <p:ph type="title"/>
          </p:nvPr>
        </p:nvSpPr>
        <p:spPr/>
        <p:txBody>
          <a:bodyPr/>
          <a:lstStyle/>
          <a:p>
            <a:r>
              <a:rPr lang="en-US"/>
              <a:t>CAP Files Amicus Brief Over No Surprises Act</a:t>
            </a:r>
          </a:p>
        </p:txBody>
      </p:sp>
      <p:sp>
        <p:nvSpPr>
          <p:cNvPr id="8" name="Content Placeholder 7">
            <a:extLst>
              <a:ext uri="{FF2B5EF4-FFF2-40B4-BE49-F238E27FC236}">
                <a16:creationId xmlns:a16="http://schemas.microsoft.com/office/drawing/2014/main" id="{77CECAA6-A81D-4EB4-B4A6-0D8E043A9AED}"/>
              </a:ext>
            </a:extLst>
          </p:cNvPr>
          <p:cNvSpPr>
            <a:spLocks noGrp="1"/>
          </p:cNvSpPr>
          <p:nvPr>
            <p:ph idx="1"/>
          </p:nvPr>
        </p:nvSpPr>
        <p:spPr>
          <a:xfrm>
            <a:off x="870445" y="1534320"/>
            <a:ext cx="6444755" cy="5654675"/>
          </a:xfrm>
        </p:spPr>
        <p:txBody>
          <a:bodyPr/>
          <a:lstStyle/>
          <a:p>
            <a:r>
              <a:rPr lang="en-US"/>
              <a:t>Physicians and hospitals have opposed the government’s rules for the independent dispute resolution process.</a:t>
            </a:r>
          </a:p>
          <a:p>
            <a:r>
              <a:rPr lang="en-US"/>
              <a:t>The CAP filed an amicus brief to an AMA/AHA lawsuit documenting harm to pathologists.</a:t>
            </a:r>
          </a:p>
        </p:txBody>
      </p:sp>
      <p:pic>
        <p:nvPicPr>
          <p:cNvPr id="9" name="Content Placeholder 6" descr="A picture containing timeline&#10;&#10;Description automatically generated">
            <a:extLst>
              <a:ext uri="{FF2B5EF4-FFF2-40B4-BE49-F238E27FC236}">
                <a16:creationId xmlns:a16="http://schemas.microsoft.com/office/drawing/2014/main" id="{375F0105-9D64-4EF9-B517-FBDDA1C59A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291947" y="1216922"/>
            <a:ext cx="5189131" cy="6547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39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774F0-1F9D-40AB-95DB-1671D5D8B6D5}"/>
              </a:ext>
            </a:extLst>
          </p:cNvPr>
          <p:cNvSpPr>
            <a:spLocks noGrp="1"/>
          </p:cNvSpPr>
          <p:nvPr>
            <p:ph type="title"/>
          </p:nvPr>
        </p:nvSpPr>
        <p:spPr/>
        <p:txBody>
          <a:bodyPr/>
          <a:lstStyle/>
          <a:p>
            <a:r>
              <a:rPr lang="en-US"/>
              <a:t>CAP Files Amicus Brief Over No Surprises Act</a:t>
            </a:r>
          </a:p>
        </p:txBody>
      </p:sp>
      <p:sp>
        <p:nvSpPr>
          <p:cNvPr id="8" name="Content Placeholder 7">
            <a:extLst>
              <a:ext uri="{FF2B5EF4-FFF2-40B4-BE49-F238E27FC236}">
                <a16:creationId xmlns:a16="http://schemas.microsoft.com/office/drawing/2014/main" id="{77CECAA6-A81D-4EB4-B4A6-0D8E043A9AED}"/>
              </a:ext>
            </a:extLst>
          </p:cNvPr>
          <p:cNvSpPr>
            <a:spLocks noGrp="1"/>
          </p:cNvSpPr>
          <p:nvPr>
            <p:ph idx="1"/>
          </p:nvPr>
        </p:nvSpPr>
        <p:spPr>
          <a:xfrm>
            <a:off x="870445" y="1534320"/>
            <a:ext cx="6444755" cy="5654675"/>
          </a:xfrm>
        </p:spPr>
        <p:txBody>
          <a:bodyPr/>
          <a:lstStyle/>
          <a:p>
            <a:r>
              <a:rPr lang="en-US"/>
              <a:t>Physicians and hospitals have opposed the government’s rules for the independent dispute resolution process.</a:t>
            </a:r>
          </a:p>
          <a:p>
            <a:r>
              <a:rPr lang="en-US"/>
              <a:t>The CAP filed an amicus brief to an AMA/AHA lawsuit documenting harm to pathologists.</a:t>
            </a:r>
          </a:p>
          <a:p>
            <a:r>
              <a:rPr lang="en-US"/>
              <a:t>In a separate case, a federal judge sided with physicians in Texas.</a:t>
            </a:r>
          </a:p>
          <a:p>
            <a:pPr lvl="1"/>
            <a:r>
              <a:rPr lang="en-US"/>
              <a:t>The law does not favor insurer controlled qualified payment amounts during IDR process.</a:t>
            </a:r>
          </a:p>
        </p:txBody>
      </p:sp>
      <p:pic>
        <p:nvPicPr>
          <p:cNvPr id="9" name="Content Placeholder 6" descr="A picture containing timeline&#10;&#10;Description automatically generated">
            <a:extLst>
              <a:ext uri="{FF2B5EF4-FFF2-40B4-BE49-F238E27FC236}">
                <a16:creationId xmlns:a16="http://schemas.microsoft.com/office/drawing/2014/main" id="{375F0105-9D64-4EF9-B517-FBDDA1C59A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291947" y="1216922"/>
            <a:ext cx="5189131" cy="6547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98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060-1802-44DA-BC25-910A8EA2D2D9}"/>
              </a:ext>
            </a:extLst>
          </p:cNvPr>
          <p:cNvSpPr>
            <a:spLocks noGrp="1"/>
          </p:cNvSpPr>
          <p:nvPr>
            <p:ph type="title"/>
          </p:nvPr>
        </p:nvSpPr>
        <p:spPr/>
        <p:txBody>
          <a:bodyPr/>
          <a:lstStyle/>
          <a:p>
            <a:r>
              <a:rPr lang="en-US"/>
              <a:t>CAP Advocacy on No Surprises Act Going Forward</a:t>
            </a:r>
          </a:p>
        </p:txBody>
      </p:sp>
      <p:sp>
        <p:nvSpPr>
          <p:cNvPr id="3" name="Content Placeholder 2">
            <a:extLst>
              <a:ext uri="{FF2B5EF4-FFF2-40B4-BE49-F238E27FC236}">
                <a16:creationId xmlns:a16="http://schemas.microsoft.com/office/drawing/2014/main" id="{37853E5B-BB27-47B2-B75F-62F9C4A29A15}"/>
              </a:ext>
            </a:extLst>
          </p:cNvPr>
          <p:cNvSpPr>
            <a:spLocks noGrp="1"/>
          </p:cNvSpPr>
          <p:nvPr>
            <p:ph idx="1"/>
          </p:nvPr>
        </p:nvSpPr>
        <p:spPr/>
        <p:txBody>
          <a:bodyPr/>
          <a:lstStyle/>
          <a:p>
            <a:r>
              <a:rPr lang="en-US" dirty="0"/>
              <a:t>As a result of the Texas case, the government is updating guidance while also appealing the ruling.</a:t>
            </a:r>
          </a:p>
          <a:p>
            <a:r>
              <a:rPr lang="en-US" dirty="0"/>
              <a:t>The CAP will still strongly oppose relying on the qualifying payment amount during the IDR process.</a:t>
            </a:r>
          </a:p>
          <a:p>
            <a:pPr lvl="1"/>
            <a:r>
              <a:rPr lang="en-US" dirty="0"/>
              <a:t>Ensure an equitable and balanced system to resolve disputes.</a:t>
            </a:r>
          </a:p>
          <a:p>
            <a:r>
              <a:rPr lang="en-US" dirty="0"/>
              <a:t>The CAP remains engaged with the administration to ensure regulators follow statute.</a:t>
            </a:r>
          </a:p>
          <a:p>
            <a:r>
              <a:rPr lang="en-US" dirty="0">
                <a:solidFill>
                  <a:schemeClr val="tx2"/>
                </a:solidFill>
              </a:rPr>
              <a:t>Currently, in Massachusetts, the federal law is in effect for all health insurance plans. </a:t>
            </a:r>
          </a:p>
          <a:p>
            <a:endParaRPr lang="en-US" dirty="0"/>
          </a:p>
        </p:txBody>
      </p:sp>
    </p:spTree>
    <p:extLst>
      <p:ext uri="{BB962C8B-B14F-4D97-AF65-F5344CB8AC3E}">
        <p14:creationId xmlns:p14="http://schemas.microsoft.com/office/powerpoint/2010/main" val="172643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a:extLst>
              <a:ext uri="{FF2B5EF4-FFF2-40B4-BE49-F238E27FC236}">
                <a16:creationId xmlns:a16="http://schemas.microsoft.com/office/drawing/2014/main" id="{FFDE64B3-B109-4DE1-A54E-8ED65677F8DE}"/>
              </a:ext>
            </a:extLst>
          </p:cNvPr>
          <p:cNvSpPr>
            <a:spLocks noGrp="1" noChangeArrowheads="1"/>
          </p:cNvSpPr>
          <p:nvPr>
            <p:ph type="title"/>
          </p:nvPr>
        </p:nvSpPr>
        <p:spPr/>
        <p:txBody>
          <a:bodyPr/>
          <a:lstStyle/>
          <a:p>
            <a:r>
              <a:rPr lang="en-US" altLang="en-US" sz="4200">
                <a:ea typeface="ヒラギノ角ゴ Pro W3" pitchFamily="34" charset="-128"/>
              </a:rPr>
              <a:t>How the CAP is Helping You</a:t>
            </a:r>
          </a:p>
        </p:txBody>
      </p:sp>
      <p:sp>
        <p:nvSpPr>
          <p:cNvPr id="30724" name="Text Placeholder 6">
            <a:extLst>
              <a:ext uri="{FF2B5EF4-FFF2-40B4-BE49-F238E27FC236}">
                <a16:creationId xmlns:a16="http://schemas.microsoft.com/office/drawing/2014/main" id="{254BD721-E695-4A0A-B9F2-0E5644E3CB34}"/>
              </a:ext>
            </a:extLst>
          </p:cNvPr>
          <p:cNvSpPr>
            <a:spLocks noGrp="1" noChangeArrowheads="1"/>
          </p:cNvSpPr>
          <p:nvPr>
            <p:ph type="body" sz="quarter" idx="12"/>
          </p:nvPr>
        </p:nvSpPr>
        <p:spPr>
          <a:xfrm>
            <a:off x="871538" y="2390775"/>
            <a:ext cx="12639675" cy="3865563"/>
          </a:xfrm>
        </p:spPr>
        <p:txBody>
          <a:bodyPr/>
          <a:lstStyle/>
          <a:p>
            <a:pPr algn="l" rtl="0" fontAlgn="base">
              <a:buFont typeface="Arial" panose="020B0604020202020204" pitchFamily="34" charset="0"/>
              <a:buChar char="•"/>
            </a:pPr>
            <a:r>
              <a:rPr lang="en-US" sz="3600" b="1" i="0" u="none" strike="noStrike">
                <a:solidFill>
                  <a:srgbClr val="FFFFFF"/>
                </a:solidFill>
                <a:effectLst/>
                <a:latin typeface="Arial" panose="020B0604020202020204" pitchFamily="34" charset="0"/>
              </a:rPr>
              <a:t>The latest changes in pathology and laboratory medicine-focused regulations and legislations</a:t>
            </a:r>
            <a:r>
              <a:rPr lang="en-US" sz="3600"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sz="3600" b="1" i="0" u="none" strike="noStrike">
                <a:solidFill>
                  <a:srgbClr val="FFFFFF"/>
                </a:solidFill>
                <a:effectLst/>
                <a:latin typeface="Arial" panose="020B0604020202020204" pitchFamily="34" charset="0"/>
              </a:rPr>
              <a:t>Identifying opportunities to influence health care policy</a:t>
            </a:r>
            <a:r>
              <a:rPr lang="en-US" sz="3600" b="0" i="0">
                <a:solidFill>
                  <a:srgbClr val="000000"/>
                </a:solidFill>
                <a:effectLst/>
                <a:latin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B060-1802-44DA-BC25-910A8EA2D2D9}"/>
              </a:ext>
            </a:extLst>
          </p:cNvPr>
          <p:cNvSpPr>
            <a:spLocks noGrp="1"/>
          </p:cNvSpPr>
          <p:nvPr>
            <p:ph type="title"/>
          </p:nvPr>
        </p:nvSpPr>
        <p:spPr/>
        <p:txBody>
          <a:bodyPr/>
          <a:lstStyle/>
          <a:p>
            <a:r>
              <a:rPr lang="en-US"/>
              <a:t>CAP Advocacy on No Surprises Act Going Forward</a:t>
            </a:r>
            <a:br>
              <a:rPr lang="en-US"/>
            </a:br>
            <a:r>
              <a:rPr lang="en-US" sz="3200"/>
              <a:t>continued</a:t>
            </a:r>
          </a:p>
        </p:txBody>
      </p:sp>
      <p:sp>
        <p:nvSpPr>
          <p:cNvPr id="3" name="Content Placeholder 2">
            <a:extLst>
              <a:ext uri="{FF2B5EF4-FFF2-40B4-BE49-F238E27FC236}">
                <a16:creationId xmlns:a16="http://schemas.microsoft.com/office/drawing/2014/main" id="{37853E5B-BB27-47B2-B75F-62F9C4A29A15}"/>
              </a:ext>
            </a:extLst>
          </p:cNvPr>
          <p:cNvSpPr>
            <a:spLocks noGrp="1"/>
          </p:cNvSpPr>
          <p:nvPr>
            <p:ph idx="1"/>
          </p:nvPr>
        </p:nvSpPr>
        <p:spPr/>
        <p:txBody>
          <a:bodyPr>
            <a:normAutofit/>
          </a:bodyPr>
          <a:lstStyle/>
          <a:p>
            <a:r>
              <a:rPr lang="en-US"/>
              <a:t>On March 22, CAP leaders met with CMS officials to discuss good faith estimates for uninsured patients.</a:t>
            </a:r>
          </a:p>
          <a:p>
            <a:pPr lvl="1"/>
            <a:r>
              <a:rPr lang="en-US"/>
              <a:t>Requires an estimate for charges 3 days before a service.</a:t>
            </a:r>
          </a:p>
          <a:p>
            <a:pPr lvl="1"/>
            <a:r>
              <a:rPr lang="en-US"/>
              <a:t>Exempts unanticipated or not reasonably expected services.</a:t>
            </a:r>
          </a:p>
          <a:p>
            <a:pPr lvl="1"/>
            <a:r>
              <a:rPr lang="en-US"/>
              <a:t>CMS exercising enforcement discretion for 2022.</a:t>
            </a:r>
          </a:p>
          <a:p>
            <a:r>
              <a:rPr lang="en-US"/>
              <a:t>CAP advocated for CMS to provide more guidance on how pathologists can comply in the future. </a:t>
            </a:r>
          </a:p>
          <a:p>
            <a:pPr lvl="1"/>
            <a:r>
              <a:rPr lang="en-US"/>
              <a:t>CAP will continue to keep pathologists updated with the latest information on compliance. </a:t>
            </a:r>
          </a:p>
          <a:p>
            <a:endParaRPr lang="en-US"/>
          </a:p>
        </p:txBody>
      </p:sp>
    </p:spTree>
    <p:extLst>
      <p:ext uri="{BB962C8B-B14F-4D97-AF65-F5344CB8AC3E}">
        <p14:creationId xmlns:p14="http://schemas.microsoft.com/office/powerpoint/2010/main" val="64146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0790-894D-4F12-844A-7B4F9859075A}"/>
              </a:ext>
            </a:extLst>
          </p:cNvPr>
          <p:cNvSpPr>
            <a:spLocks noGrp="1"/>
          </p:cNvSpPr>
          <p:nvPr>
            <p:ph type="title"/>
          </p:nvPr>
        </p:nvSpPr>
        <p:spPr/>
        <p:txBody>
          <a:bodyPr/>
          <a:lstStyle/>
          <a:p>
            <a:r>
              <a:rPr lang="en-US" dirty="0"/>
              <a:t>Massachusetts: Out-of-Network Services</a:t>
            </a:r>
          </a:p>
        </p:txBody>
      </p:sp>
      <p:sp>
        <p:nvSpPr>
          <p:cNvPr id="6" name="Text Placeholder 2">
            <a:extLst>
              <a:ext uri="{FF2B5EF4-FFF2-40B4-BE49-F238E27FC236}">
                <a16:creationId xmlns:a16="http://schemas.microsoft.com/office/drawing/2014/main" id="{92888300-5E0F-41BA-8020-07E6542F5527}"/>
              </a:ext>
            </a:extLst>
          </p:cNvPr>
          <p:cNvSpPr>
            <a:spLocks noGrp="1"/>
          </p:cNvSpPr>
          <p:nvPr>
            <p:ph idx="1"/>
          </p:nvPr>
        </p:nvSpPr>
        <p:spPr>
          <a:xfrm>
            <a:off x="870445" y="1534319"/>
            <a:ext cx="7054356" cy="6176543"/>
          </a:xfrm>
        </p:spPr>
        <p:txBody>
          <a:bodyPr/>
          <a:lstStyle/>
          <a:p>
            <a:r>
              <a:rPr lang="en-US" dirty="0"/>
              <a:t>MSP opposes Senate Bill 2774 to establish default out-of-network rates.</a:t>
            </a:r>
          </a:p>
          <a:p>
            <a:r>
              <a:rPr lang="en-US" dirty="0"/>
              <a:t>Pathologists warn of unintended consequences, such as insurers terminating contracts, if the bill becomes law. </a:t>
            </a:r>
          </a:p>
          <a:p>
            <a:r>
              <a:rPr lang="en-US" dirty="0"/>
              <a:t>In March, the Governor proposed a bill to reduce physician payment by health plans to median in-network rates.</a:t>
            </a:r>
          </a:p>
          <a:p>
            <a:r>
              <a:rPr lang="en-US" dirty="0"/>
              <a:t>MSP submitted opposition testimony.</a:t>
            </a:r>
          </a:p>
          <a:p>
            <a:endParaRPr lang="en-US" dirty="0"/>
          </a:p>
        </p:txBody>
      </p:sp>
      <p:pic>
        <p:nvPicPr>
          <p:cNvPr id="7" name="Picture 6">
            <a:extLst>
              <a:ext uri="{FF2B5EF4-FFF2-40B4-BE49-F238E27FC236}">
                <a16:creationId xmlns:a16="http://schemas.microsoft.com/office/drawing/2014/main" id="{8265B551-6287-4AED-95F9-117E511C20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03741" y="1447209"/>
            <a:ext cx="5248072" cy="5248072"/>
          </a:xfrm>
          <a:prstGeom prst="rect">
            <a:avLst/>
          </a:prstGeom>
        </p:spPr>
      </p:pic>
    </p:spTree>
    <p:extLst>
      <p:ext uri="{BB962C8B-B14F-4D97-AF65-F5344CB8AC3E}">
        <p14:creationId xmlns:p14="http://schemas.microsoft.com/office/powerpoint/2010/main" val="162031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0790-894D-4F12-844A-7B4F9859075A}"/>
              </a:ext>
            </a:extLst>
          </p:cNvPr>
          <p:cNvSpPr>
            <a:spLocks noGrp="1"/>
          </p:cNvSpPr>
          <p:nvPr>
            <p:ph type="title"/>
          </p:nvPr>
        </p:nvSpPr>
        <p:spPr/>
        <p:txBody>
          <a:bodyPr/>
          <a:lstStyle/>
          <a:p>
            <a:r>
              <a:rPr lang="en-US" dirty="0"/>
              <a:t>Massachusetts: Prior Authorization</a:t>
            </a:r>
            <a:br>
              <a:rPr lang="en-US" dirty="0"/>
            </a:br>
            <a:r>
              <a:rPr lang="en-US" sz="2000" dirty="0"/>
              <a:t>continued</a:t>
            </a:r>
          </a:p>
        </p:txBody>
      </p:sp>
      <p:sp>
        <p:nvSpPr>
          <p:cNvPr id="6" name="Text Placeholder 2">
            <a:extLst>
              <a:ext uri="{FF2B5EF4-FFF2-40B4-BE49-F238E27FC236}">
                <a16:creationId xmlns:a16="http://schemas.microsoft.com/office/drawing/2014/main" id="{92888300-5E0F-41BA-8020-07E6542F5527}"/>
              </a:ext>
            </a:extLst>
          </p:cNvPr>
          <p:cNvSpPr>
            <a:spLocks noGrp="1"/>
          </p:cNvSpPr>
          <p:nvPr>
            <p:ph idx="1"/>
          </p:nvPr>
        </p:nvSpPr>
        <p:spPr>
          <a:xfrm>
            <a:off x="870445" y="1634247"/>
            <a:ext cx="7238895" cy="5489990"/>
          </a:xfrm>
        </p:spPr>
        <p:txBody>
          <a:bodyPr/>
          <a:lstStyle/>
          <a:p>
            <a:r>
              <a:rPr lang="en-US" dirty="0"/>
              <a:t>SB 808 and HB 1137: Would restrict health plans from requiring prior authorization for biomarker testing.</a:t>
            </a:r>
          </a:p>
          <a:p>
            <a:r>
              <a:rPr lang="en-US" dirty="0"/>
              <a:t>The bills are led by AstraZeneca and others to increase access to targeted therapies and biomarker testing. </a:t>
            </a:r>
          </a:p>
          <a:p>
            <a:r>
              <a:rPr lang="en-US" dirty="0"/>
              <a:t>Last year, MSP secured lobbying representation to advocate language safeguarding payment for such tests.</a:t>
            </a:r>
          </a:p>
          <a:p>
            <a:endParaRPr lang="en-US" dirty="0"/>
          </a:p>
        </p:txBody>
      </p:sp>
      <p:pic>
        <p:nvPicPr>
          <p:cNvPr id="7" name="Picture 6">
            <a:extLst>
              <a:ext uri="{FF2B5EF4-FFF2-40B4-BE49-F238E27FC236}">
                <a16:creationId xmlns:a16="http://schemas.microsoft.com/office/drawing/2014/main" id="{8265B551-6287-4AED-95F9-117E511C20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299222" y="1450512"/>
            <a:ext cx="5248072" cy="5248072"/>
          </a:xfrm>
          <a:prstGeom prst="rect">
            <a:avLst/>
          </a:prstGeom>
        </p:spPr>
      </p:pic>
    </p:spTree>
    <p:extLst>
      <p:ext uri="{BB962C8B-B14F-4D97-AF65-F5344CB8AC3E}">
        <p14:creationId xmlns:p14="http://schemas.microsoft.com/office/powerpoint/2010/main" val="55658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119F-E216-4648-BAE5-4978414BDA1F}"/>
              </a:ext>
            </a:extLst>
          </p:cNvPr>
          <p:cNvSpPr>
            <a:spLocks noGrp="1"/>
          </p:cNvSpPr>
          <p:nvPr>
            <p:ph type="title"/>
          </p:nvPr>
        </p:nvSpPr>
        <p:spPr/>
        <p:txBody>
          <a:bodyPr/>
          <a:lstStyle/>
          <a:p>
            <a:r>
              <a:rPr lang="en-US"/>
              <a:t>CAP Collaborates with State Pathology Societies</a:t>
            </a:r>
          </a:p>
        </p:txBody>
      </p:sp>
      <p:sp>
        <p:nvSpPr>
          <p:cNvPr id="7" name="Content Placeholder 6">
            <a:extLst>
              <a:ext uri="{FF2B5EF4-FFF2-40B4-BE49-F238E27FC236}">
                <a16:creationId xmlns:a16="http://schemas.microsoft.com/office/drawing/2014/main" id="{9AD3EA15-8611-4AA0-82FE-3881D370B42B}"/>
              </a:ext>
            </a:extLst>
          </p:cNvPr>
          <p:cNvSpPr txBox="1">
            <a:spLocks/>
          </p:cNvSpPr>
          <p:nvPr/>
        </p:nvSpPr>
        <p:spPr bwMode="auto">
          <a:xfrm>
            <a:off x="870445" y="1534319"/>
            <a:ext cx="6120905" cy="565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28613" indent="-328613" algn="l" defTabSz="652463" rtl="0" eaLnBrk="1" fontAlgn="base" hangingPunct="1">
              <a:lnSpc>
                <a:spcPct val="130000"/>
              </a:lnSpc>
              <a:spcBef>
                <a:spcPct val="20000"/>
              </a:spcBef>
              <a:spcAft>
                <a:spcPct val="0"/>
              </a:spcAft>
              <a:buClr>
                <a:schemeClr val="tx2"/>
              </a:buClr>
              <a:buFont typeface="Arial" charset="0"/>
              <a:buChar char="•"/>
              <a:defRPr sz="2800" b="1" kern="1200">
                <a:solidFill>
                  <a:srgbClr val="595959"/>
                </a:solidFill>
                <a:latin typeface="+mn-lt"/>
                <a:ea typeface="ヒラギノ角ゴ Pro W3" charset="0"/>
                <a:cs typeface="ヒラギノ角ゴ Pro W3" charset="0"/>
              </a:defRPr>
            </a:lvl1pPr>
            <a:lvl2pPr marL="623888" indent="-341313" algn="l" defTabSz="652463" rtl="0" eaLnBrk="1" fontAlgn="base" hangingPunct="1">
              <a:lnSpc>
                <a:spcPct val="130000"/>
              </a:lnSpc>
              <a:spcBef>
                <a:spcPct val="20000"/>
              </a:spcBef>
              <a:spcAft>
                <a:spcPct val="0"/>
              </a:spcAft>
              <a:buClr>
                <a:schemeClr val="tx2"/>
              </a:buClr>
              <a:buFont typeface="Courier New"/>
              <a:buChar char="o"/>
              <a:defRPr sz="2000" b="1" kern="1200">
                <a:solidFill>
                  <a:srgbClr val="595959"/>
                </a:solidFill>
                <a:latin typeface="+mn-lt"/>
                <a:ea typeface="ヒラギノ角ゴ Pro W3" charset="0"/>
                <a:cs typeface="ヒラギノ角ゴ Pro W3" charset="0"/>
              </a:defRPr>
            </a:lvl2pPr>
            <a:lvl3pPr marL="917575" indent="-341313" algn="l" defTabSz="652463" rtl="0" eaLnBrk="1" fontAlgn="base" hangingPunct="1">
              <a:lnSpc>
                <a:spcPct val="130000"/>
              </a:lnSpc>
              <a:spcBef>
                <a:spcPct val="20000"/>
              </a:spcBef>
              <a:spcAft>
                <a:spcPct val="0"/>
              </a:spcAft>
              <a:buClr>
                <a:schemeClr val="tx2"/>
              </a:buClr>
              <a:buFont typeface="Lucida Grande"/>
              <a:buChar char="–"/>
              <a:defRPr sz="2000" b="1" kern="1200">
                <a:solidFill>
                  <a:srgbClr val="595959"/>
                </a:solidFill>
                <a:latin typeface="+mn-lt"/>
                <a:ea typeface="ヒラギノ角ゴ Pro W3" charset="0"/>
                <a:cs typeface="ヒラギノ角ゴ Pro W3" charset="0"/>
              </a:defRPr>
            </a:lvl3pPr>
            <a:lvl4pPr marL="228441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4pPr>
            <a:lvl5pPr marL="2938463" indent="-325438" algn="l" defTabSz="652463" rtl="0" eaLnBrk="1" fontAlgn="base" hangingPunct="1">
              <a:lnSpc>
                <a:spcPct val="130000"/>
              </a:lnSpc>
              <a:spcBef>
                <a:spcPct val="20000"/>
              </a:spcBef>
              <a:spcAft>
                <a:spcPct val="0"/>
              </a:spcAft>
              <a:buClr>
                <a:srgbClr val="7F7F7F"/>
              </a:buClr>
              <a:buFont typeface="Arial" charset="0"/>
              <a:buChar char="»"/>
              <a:defRPr sz="2000" b="1" kern="1200">
                <a:solidFill>
                  <a:srgbClr val="595959"/>
                </a:solidFill>
                <a:latin typeface="+mn-lt"/>
                <a:ea typeface="ヒラギノ角ゴ Pro W3" charset="0"/>
                <a:cs typeface="ヒラギノ角ゴ Pro W3"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sz="3200"/>
              <a:t>Partnering on state advocacy</a:t>
            </a:r>
          </a:p>
          <a:p>
            <a:r>
              <a:rPr lang="en-US" sz="3200"/>
              <a:t>Fundraising for lobbying </a:t>
            </a:r>
          </a:p>
          <a:p>
            <a:r>
              <a:rPr lang="en-US" sz="3200"/>
              <a:t>Growing state society membership</a:t>
            </a:r>
          </a:p>
          <a:p>
            <a:r>
              <a:rPr lang="en-US" sz="3200"/>
              <a:t>Promoting state society meetings</a:t>
            </a:r>
          </a:p>
        </p:txBody>
      </p:sp>
      <p:pic>
        <p:nvPicPr>
          <p:cNvPr id="15" name="Picture 14">
            <a:extLst>
              <a:ext uri="{FF2B5EF4-FFF2-40B4-BE49-F238E27FC236}">
                <a16:creationId xmlns:a16="http://schemas.microsoft.com/office/drawing/2014/main" id="{487013EB-3561-4963-BCE5-79753769BA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39051" y="1534319"/>
            <a:ext cx="5871741" cy="5902776"/>
          </a:xfrm>
          <a:prstGeom prst="rect">
            <a:avLst/>
          </a:prstGeom>
        </p:spPr>
      </p:pic>
    </p:spTree>
    <p:extLst>
      <p:ext uri="{BB962C8B-B14F-4D97-AF65-F5344CB8AC3E}">
        <p14:creationId xmlns:p14="http://schemas.microsoft.com/office/powerpoint/2010/main" val="256904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1F42770-033C-4FD4-84C6-9B69617E9804}"/>
              </a:ext>
            </a:extLst>
          </p:cNvPr>
          <p:cNvSpPr>
            <a:spLocks noGrp="1"/>
          </p:cNvSpPr>
          <p:nvPr>
            <p:ph type="body" sz="quarter" idx="3"/>
          </p:nvPr>
        </p:nvSpPr>
        <p:spPr/>
        <p:txBody>
          <a:bodyPr/>
          <a:lstStyle/>
          <a:p>
            <a:r>
              <a:rPr lang="en-US">
                <a:solidFill>
                  <a:schemeClr val="bg1"/>
                </a:solidFill>
              </a:rPr>
              <a:t>Please take a moment to give us your feedback by completing the CAP evaluation form.</a:t>
            </a:r>
          </a:p>
          <a:p>
            <a:endParaRPr lang="en-US"/>
          </a:p>
        </p:txBody>
      </p:sp>
      <p:sp>
        <p:nvSpPr>
          <p:cNvPr id="8" name="Title 7">
            <a:extLst>
              <a:ext uri="{FF2B5EF4-FFF2-40B4-BE49-F238E27FC236}">
                <a16:creationId xmlns:a16="http://schemas.microsoft.com/office/drawing/2014/main" id="{BF719D0B-8918-4CEA-B454-68BB29EB713F}"/>
              </a:ext>
            </a:extLst>
          </p:cNvPr>
          <p:cNvSpPr>
            <a:spLocks noGrp="1"/>
          </p:cNvSpPr>
          <p:nvPr>
            <p:ph type="title"/>
          </p:nvPr>
        </p:nvSpPr>
        <p:spPr>
          <a:xfrm>
            <a:off x="871541" y="2428159"/>
            <a:ext cx="13487925" cy="1649874"/>
          </a:xfrm>
        </p:spPr>
        <p:txBody>
          <a:bodyPr/>
          <a:lstStyle/>
          <a:p>
            <a:r>
              <a:rPr lang="en-US"/>
              <a:t>The CAP Is Your Advocacy Home</a:t>
            </a:r>
          </a:p>
        </p:txBody>
      </p:sp>
    </p:spTree>
    <p:extLst>
      <p:ext uri="{BB962C8B-B14F-4D97-AF65-F5344CB8AC3E}">
        <p14:creationId xmlns:p14="http://schemas.microsoft.com/office/powerpoint/2010/main" val="188891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1E44D-FB96-4DB1-B49F-A85AA8CAC22A}"/>
              </a:ext>
            </a:extLst>
          </p:cNvPr>
          <p:cNvSpPr>
            <a:spLocks noGrp="1"/>
          </p:cNvSpPr>
          <p:nvPr>
            <p:ph type="title"/>
          </p:nvPr>
        </p:nvSpPr>
        <p:spPr>
          <a:xfrm>
            <a:off x="871538" y="465138"/>
            <a:ext cx="13088937" cy="792162"/>
          </a:xfrm>
        </p:spPr>
        <p:txBody>
          <a:bodyPr wrap="square" anchor="t">
            <a:noAutofit/>
          </a:bodyPr>
          <a:lstStyle/>
          <a:p>
            <a:r>
              <a:rPr lang="en-US" altLang="en-US"/>
              <a:t>Your Professional Home: How the CAP Helps You</a:t>
            </a:r>
            <a:endParaRPr lang="en-US"/>
          </a:p>
        </p:txBody>
      </p:sp>
      <p:graphicFrame>
        <p:nvGraphicFramePr>
          <p:cNvPr id="9" name="Text Placeholder 4">
            <a:extLst>
              <a:ext uri="{FF2B5EF4-FFF2-40B4-BE49-F238E27FC236}">
                <a16:creationId xmlns:a16="http://schemas.microsoft.com/office/drawing/2014/main" id="{A7B7D6F7-5387-9730-EAA3-25746FFC9081}"/>
              </a:ext>
            </a:extLst>
          </p:cNvPr>
          <p:cNvGraphicFramePr/>
          <p:nvPr>
            <p:extLst>
              <p:ext uri="{D42A27DB-BD31-4B8C-83A1-F6EECF244321}">
                <p14:modId xmlns:p14="http://schemas.microsoft.com/office/powerpoint/2010/main" val="4294356116"/>
              </p:ext>
            </p:extLst>
          </p:nvPr>
        </p:nvGraphicFramePr>
        <p:xfrm>
          <a:off x="871539" y="1531620"/>
          <a:ext cx="13027342" cy="509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E6FD07E-458A-451C-A9DF-9F3C25729BB3}"/>
              </a:ext>
            </a:extLst>
          </p:cNvPr>
          <p:cNvGrpSpPr/>
          <p:nvPr/>
        </p:nvGrpSpPr>
        <p:grpSpPr>
          <a:xfrm>
            <a:off x="1431134" y="5627814"/>
            <a:ext cx="11902277" cy="1828800"/>
            <a:chOff x="1431134" y="4980114"/>
            <a:chExt cx="11902277" cy="1828800"/>
          </a:xfrm>
        </p:grpSpPr>
        <p:pic>
          <p:nvPicPr>
            <p:cNvPr id="12" name="Picture 11" descr="Qr code&#10;&#10;Description automatically generated">
              <a:extLst>
                <a:ext uri="{FF2B5EF4-FFF2-40B4-BE49-F238E27FC236}">
                  <a16:creationId xmlns:a16="http://schemas.microsoft.com/office/drawing/2014/main" id="{E50A9ED0-2C6E-46BB-8CD3-72B9048B98DE}"/>
                </a:ext>
              </a:extLst>
            </p:cNvPr>
            <p:cNvPicPr>
              <a:picLocks noChangeAspect="1"/>
            </p:cNvPicPr>
            <p:nvPr/>
          </p:nvPicPr>
          <p:blipFill>
            <a:blip r:embed="rId8"/>
            <a:stretch>
              <a:fillRect/>
            </a:stretch>
          </p:blipFill>
          <p:spPr>
            <a:xfrm>
              <a:off x="11504611" y="4980114"/>
              <a:ext cx="1828800" cy="1828800"/>
            </a:xfrm>
            <a:prstGeom prst="rect">
              <a:avLst/>
            </a:prstGeom>
          </p:spPr>
        </p:pic>
        <p:pic>
          <p:nvPicPr>
            <p:cNvPr id="14" name="Picture 13" descr="Qr code&#10;&#10;Description automatically generated">
              <a:extLst>
                <a:ext uri="{FF2B5EF4-FFF2-40B4-BE49-F238E27FC236}">
                  <a16:creationId xmlns:a16="http://schemas.microsoft.com/office/drawing/2014/main" id="{1DF62A37-D66C-4EE6-AE1A-FEDA471925E7}"/>
                </a:ext>
              </a:extLst>
            </p:cNvPr>
            <p:cNvPicPr>
              <a:picLocks noChangeAspect="1"/>
            </p:cNvPicPr>
            <p:nvPr/>
          </p:nvPicPr>
          <p:blipFill>
            <a:blip r:embed="rId9"/>
            <a:stretch>
              <a:fillRect/>
            </a:stretch>
          </p:blipFill>
          <p:spPr>
            <a:xfrm>
              <a:off x="8146786" y="4980114"/>
              <a:ext cx="1828800" cy="1828800"/>
            </a:xfrm>
            <a:prstGeom prst="rect">
              <a:avLst/>
            </a:prstGeom>
          </p:spPr>
        </p:pic>
        <p:pic>
          <p:nvPicPr>
            <p:cNvPr id="16" name="Picture 15" descr="Qr code&#10;&#10;Description automatically generated">
              <a:extLst>
                <a:ext uri="{FF2B5EF4-FFF2-40B4-BE49-F238E27FC236}">
                  <a16:creationId xmlns:a16="http://schemas.microsoft.com/office/drawing/2014/main" id="{9C398115-01E5-4553-AB8F-9973E7A9BC9A}"/>
                </a:ext>
              </a:extLst>
            </p:cNvPr>
            <p:cNvPicPr>
              <a:picLocks noChangeAspect="1"/>
            </p:cNvPicPr>
            <p:nvPr/>
          </p:nvPicPr>
          <p:blipFill>
            <a:blip r:embed="rId10"/>
            <a:stretch>
              <a:fillRect/>
            </a:stretch>
          </p:blipFill>
          <p:spPr>
            <a:xfrm>
              <a:off x="4788960" y="4980114"/>
              <a:ext cx="1828800" cy="1828800"/>
            </a:xfrm>
            <a:prstGeom prst="rect">
              <a:avLst/>
            </a:prstGeom>
          </p:spPr>
        </p:pic>
        <p:pic>
          <p:nvPicPr>
            <p:cNvPr id="18" name="Picture 17" descr="Qr code&#10;&#10;Description automatically generated">
              <a:extLst>
                <a:ext uri="{FF2B5EF4-FFF2-40B4-BE49-F238E27FC236}">
                  <a16:creationId xmlns:a16="http://schemas.microsoft.com/office/drawing/2014/main" id="{47195706-2185-4EBC-A18A-00916808EF1F}"/>
                </a:ext>
              </a:extLst>
            </p:cNvPr>
            <p:cNvPicPr>
              <a:picLocks noChangeAspect="1"/>
            </p:cNvPicPr>
            <p:nvPr/>
          </p:nvPicPr>
          <p:blipFill>
            <a:blip r:embed="rId11"/>
            <a:stretch>
              <a:fillRect/>
            </a:stretch>
          </p:blipFill>
          <p:spPr>
            <a:xfrm>
              <a:off x="1431134" y="4980114"/>
              <a:ext cx="1828800" cy="1828800"/>
            </a:xfrm>
            <a:prstGeom prst="rect">
              <a:avLst/>
            </a:prstGeom>
          </p:spPr>
        </p:pic>
      </p:grpSp>
    </p:spTree>
    <p:extLst>
      <p:ext uri="{BB962C8B-B14F-4D97-AF65-F5344CB8AC3E}">
        <p14:creationId xmlns:p14="http://schemas.microsoft.com/office/powerpoint/2010/main" val="512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2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871537" y="4216583"/>
            <a:ext cx="12530138" cy="1882500"/>
          </a:xfrm>
        </p:spPr>
        <p:txBody>
          <a:bodyPr/>
          <a:lstStyle/>
          <a:p>
            <a:r>
              <a:rPr lang="en-US"/>
              <a:t>To ensure pathologists are treated fairly and paid for the work they do</a:t>
            </a:r>
          </a:p>
        </p:txBody>
      </p:sp>
      <p:sp>
        <p:nvSpPr>
          <p:cNvPr id="7" name="Title 6"/>
          <p:cNvSpPr>
            <a:spLocks noGrp="1"/>
          </p:cNvSpPr>
          <p:nvPr>
            <p:ph type="title"/>
          </p:nvPr>
        </p:nvSpPr>
        <p:spPr>
          <a:xfrm>
            <a:off x="871542" y="2428159"/>
            <a:ext cx="12758733" cy="1649874"/>
          </a:xfrm>
        </p:spPr>
        <p:txBody>
          <a:bodyPr/>
          <a:lstStyle/>
          <a:p>
            <a:r>
              <a:rPr lang="en-US" sz="4800"/>
              <a:t>Your Advocacy Home: </a:t>
            </a:r>
            <a:r>
              <a:rPr lang="en-US"/>
              <a:t>Influencing Public Policy and Amplifying Pathology’s Voice</a:t>
            </a:r>
          </a:p>
        </p:txBody>
      </p:sp>
    </p:spTree>
    <p:extLst>
      <p:ext uri="{BB962C8B-B14F-4D97-AF65-F5344CB8AC3E}">
        <p14:creationId xmlns:p14="http://schemas.microsoft.com/office/powerpoint/2010/main" val="32028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7A3CF9-B663-4AAE-BF80-232A4F5E4D38}"/>
              </a:ext>
            </a:extLst>
          </p:cNvPr>
          <p:cNvSpPr>
            <a:spLocks noGrp="1"/>
          </p:cNvSpPr>
          <p:nvPr>
            <p:ph type="title"/>
          </p:nvPr>
        </p:nvSpPr>
        <p:spPr/>
        <p:txBody>
          <a:bodyPr>
            <a:normAutofit fontScale="90000"/>
          </a:bodyPr>
          <a:lstStyle/>
          <a:p>
            <a:r>
              <a:rPr lang="en-US"/>
              <a:t>Pathologists Averted Up to 10% in 2022 Medicare Cuts</a:t>
            </a:r>
          </a:p>
        </p:txBody>
      </p:sp>
      <p:graphicFrame>
        <p:nvGraphicFramePr>
          <p:cNvPr id="2" name="Table 2">
            <a:extLst>
              <a:ext uri="{FF2B5EF4-FFF2-40B4-BE49-F238E27FC236}">
                <a16:creationId xmlns:a16="http://schemas.microsoft.com/office/drawing/2014/main" id="{8C605899-FC97-4390-9286-72AB5DE9ED26}"/>
              </a:ext>
            </a:extLst>
          </p:cNvPr>
          <p:cNvGraphicFramePr>
            <a:graphicFrameLocks noGrp="1"/>
          </p:cNvGraphicFramePr>
          <p:nvPr>
            <p:ph sz="half" idx="1"/>
          </p:nvPr>
        </p:nvGraphicFramePr>
        <p:xfrm>
          <a:off x="871538" y="1736725"/>
          <a:ext cx="12918511" cy="5686051"/>
        </p:xfrm>
        <a:graphic>
          <a:graphicData uri="http://schemas.openxmlformats.org/drawingml/2006/table">
            <a:tbl>
              <a:tblPr firstRow="1" bandRow="1">
                <a:tableStyleId>{00A15C55-8517-42AA-B614-E9B94910E393}</a:tableStyleId>
              </a:tblPr>
              <a:tblGrid>
                <a:gridCol w="1663619">
                  <a:extLst>
                    <a:ext uri="{9D8B030D-6E8A-4147-A177-3AD203B41FA5}">
                      <a16:colId xmlns:a16="http://schemas.microsoft.com/office/drawing/2014/main" val="495212783"/>
                    </a:ext>
                  </a:extLst>
                </a:gridCol>
                <a:gridCol w="1663619">
                  <a:extLst>
                    <a:ext uri="{9D8B030D-6E8A-4147-A177-3AD203B41FA5}">
                      <a16:colId xmlns:a16="http://schemas.microsoft.com/office/drawing/2014/main" val="892278361"/>
                    </a:ext>
                  </a:extLst>
                </a:gridCol>
                <a:gridCol w="9591273">
                  <a:extLst>
                    <a:ext uri="{9D8B030D-6E8A-4147-A177-3AD203B41FA5}">
                      <a16:colId xmlns:a16="http://schemas.microsoft.com/office/drawing/2014/main" val="1042171456"/>
                    </a:ext>
                  </a:extLst>
                </a:gridCol>
              </a:tblGrid>
              <a:tr h="957495">
                <a:tc>
                  <a:txBody>
                    <a:bodyPr/>
                    <a:lstStyle/>
                    <a:p>
                      <a:pPr algn="ctr"/>
                      <a:r>
                        <a:rPr lang="en-US" sz="2000"/>
                        <a:t>Status</a:t>
                      </a:r>
                    </a:p>
                  </a:txBody>
                  <a:tcPr anchor="ctr"/>
                </a:tc>
                <a:tc>
                  <a:txBody>
                    <a:bodyPr/>
                    <a:lstStyle/>
                    <a:p>
                      <a:pPr algn="ctr"/>
                      <a:r>
                        <a:rPr lang="en-US" sz="2000"/>
                        <a:t>Change %</a:t>
                      </a:r>
                    </a:p>
                  </a:txBody>
                  <a:tcPr anchor="ctr"/>
                </a:tc>
                <a:tc>
                  <a:txBody>
                    <a:bodyPr/>
                    <a:lstStyle/>
                    <a:p>
                      <a:pPr algn="l"/>
                      <a:r>
                        <a:rPr lang="en-US" sz="2000" b="1" kern="1200">
                          <a:solidFill>
                            <a:schemeClr val="lt1"/>
                          </a:solidFill>
                          <a:effectLst/>
                        </a:rPr>
                        <a:t>The Protecting Medicare and American Farmers from Sequester Cuts Act</a:t>
                      </a:r>
                      <a:endParaRPr lang="en-US" sz="2000"/>
                    </a:p>
                  </a:txBody>
                  <a:tcPr anchor="ctr"/>
                </a:tc>
                <a:extLst>
                  <a:ext uri="{0D108BD9-81ED-4DB2-BD59-A6C34878D82A}">
                    <a16:rowId xmlns:a16="http://schemas.microsoft.com/office/drawing/2014/main" val="168635104"/>
                  </a:ext>
                </a:extLst>
              </a:tr>
              <a:tr h="1182139">
                <a:tc>
                  <a:txBody>
                    <a:bodyPr/>
                    <a:lstStyle/>
                    <a:p>
                      <a:pPr algn="ctr"/>
                      <a:r>
                        <a:rPr lang="en-US" sz="2000"/>
                        <a:t>Increased</a:t>
                      </a:r>
                    </a:p>
                  </a:txBody>
                  <a:tcPr/>
                </a:tc>
                <a:tc>
                  <a:txBody>
                    <a:bodyPr/>
                    <a:lstStyle/>
                    <a:p>
                      <a:pPr algn="ctr"/>
                      <a:r>
                        <a:rPr lang="en-US" sz="2000" b="1"/>
                        <a:t>3%</a:t>
                      </a:r>
                    </a:p>
                  </a:txBody>
                  <a:tcPr anchor="ct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mn-lt"/>
                          <a:ea typeface="+mn-ea"/>
                          <a:cs typeface="+mn-cs"/>
                        </a:rPr>
                        <a:t>Medicare Physician Fee Schedule payments.</a:t>
                      </a:r>
                    </a:p>
                  </a:txBody>
                  <a:tcPr anchor="ctr"/>
                </a:tc>
                <a:extLst>
                  <a:ext uri="{0D108BD9-81ED-4DB2-BD59-A6C34878D82A}">
                    <a16:rowId xmlns:a16="http://schemas.microsoft.com/office/drawing/2014/main" val="2223308498"/>
                  </a:ext>
                </a:extLst>
              </a:tr>
              <a:tr h="1182139">
                <a:tc>
                  <a:txBody>
                    <a:bodyPr/>
                    <a:lstStyle/>
                    <a:p>
                      <a:pPr algn="ctr"/>
                      <a:r>
                        <a:rPr lang="en-US" sz="2000"/>
                        <a:t>Eliminated</a:t>
                      </a:r>
                    </a:p>
                  </a:txBody>
                  <a:tcPr/>
                </a:tc>
                <a:tc>
                  <a:txBody>
                    <a:bodyPr/>
                    <a:lstStyle/>
                    <a:p>
                      <a:pPr algn="ctr"/>
                      <a:r>
                        <a:rPr lang="en-US" sz="2000" b="1"/>
                        <a:t>4%</a:t>
                      </a:r>
                    </a:p>
                  </a:txBody>
                  <a:tcPr anchor="ctr"/>
                </a:tc>
                <a:tc>
                  <a:txBody>
                    <a:bodyPr/>
                    <a:lstStyle/>
                    <a:p>
                      <a:r>
                        <a:rPr lang="en-US" sz="2000" kern="1200">
                          <a:solidFill>
                            <a:schemeClr val="dk1"/>
                          </a:solidFill>
                          <a:effectLst/>
                          <a:latin typeface="+mn-lt"/>
                          <a:ea typeface="+mn-ea"/>
                          <a:cs typeface="+mn-cs"/>
                        </a:rPr>
                        <a:t>Medicare pay-as-you-go (PAYGO) cut for 2022.</a:t>
                      </a:r>
                      <a:endParaRPr lang="en-US" sz="2000"/>
                    </a:p>
                  </a:txBody>
                  <a:tcPr anchor="ctr"/>
                </a:tc>
                <a:extLst>
                  <a:ext uri="{0D108BD9-81ED-4DB2-BD59-A6C34878D82A}">
                    <a16:rowId xmlns:a16="http://schemas.microsoft.com/office/drawing/2014/main" val="3881681671"/>
                  </a:ext>
                </a:extLst>
              </a:tr>
              <a:tr h="1182139">
                <a:tc>
                  <a:txBody>
                    <a:bodyPr/>
                    <a:lstStyle/>
                    <a:p>
                      <a:pPr algn="ctr"/>
                      <a:r>
                        <a:rPr lang="en-US" sz="2000"/>
                        <a:t>Phased</a:t>
                      </a:r>
                    </a:p>
                  </a:txBody>
                  <a:tcPr/>
                </a:tc>
                <a:tc>
                  <a:txBody>
                    <a:bodyPr/>
                    <a:lstStyle/>
                    <a:p>
                      <a:pPr algn="ctr"/>
                      <a:r>
                        <a:rPr lang="en-US" sz="2000" b="1"/>
                        <a:t>2%</a:t>
                      </a:r>
                    </a:p>
                  </a:txBody>
                  <a:tcPr anchor="ctr"/>
                </a:tc>
                <a:tc>
                  <a:txBody>
                    <a:bodyPr/>
                    <a:lstStyle/>
                    <a:p>
                      <a:pPr marL="0" marR="0" lvl="0" indent="0" algn="l" defTabSz="65311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mn-lt"/>
                          <a:ea typeface="+mn-ea"/>
                          <a:cs typeface="+mn-cs"/>
                        </a:rPr>
                        <a:t>Medicare sequester cut delayed from January through March:</a:t>
                      </a:r>
                    </a:p>
                    <a:p>
                      <a:pPr marL="285750" marR="0" lvl="0" indent="-285750" algn="l" defTabSz="653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a:solidFill>
                            <a:schemeClr val="dk1"/>
                          </a:solidFill>
                          <a:effectLst/>
                          <a:latin typeface="+mn-lt"/>
                          <a:ea typeface="+mn-ea"/>
                          <a:cs typeface="+mn-cs"/>
                        </a:rPr>
                        <a:t>Partial (1%) reduction from April to June.</a:t>
                      </a:r>
                    </a:p>
                    <a:p>
                      <a:pPr marL="285750" marR="0" lvl="0" indent="-285750" algn="l" defTabSz="653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a:solidFill>
                            <a:schemeClr val="dk1"/>
                          </a:solidFill>
                          <a:effectLst/>
                          <a:latin typeface="+mn-lt"/>
                          <a:ea typeface="+mn-ea"/>
                          <a:cs typeface="+mn-cs"/>
                        </a:rPr>
                        <a:t>Full (2%) reduction from July through December. </a:t>
                      </a:r>
                    </a:p>
                  </a:txBody>
                  <a:tcPr anchor="ctr"/>
                </a:tc>
                <a:extLst>
                  <a:ext uri="{0D108BD9-81ED-4DB2-BD59-A6C34878D82A}">
                    <a16:rowId xmlns:a16="http://schemas.microsoft.com/office/drawing/2014/main" val="1215701088"/>
                  </a:ext>
                </a:extLst>
              </a:tr>
              <a:tr h="1182139">
                <a:tc>
                  <a:txBody>
                    <a:bodyPr/>
                    <a:lstStyle/>
                    <a:p>
                      <a:pPr algn="ctr"/>
                      <a:r>
                        <a:rPr lang="en-US" sz="2000"/>
                        <a:t>Delayed</a:t>
                      </a:r>
                    </a:p>
                  </a:txBody>
                  <a:tcPr/>
                </a:tc>
                <a:tc>
                  <a:txBody>
                    <a:bodyPr/>
                    <a:lstStyle/>
                    <a:p>
                      <a:pPr algn="ctr"/>
                      <a:r>
                        <a:rPr lang="en-US" sz="2000" b="1"/>
                        <a:t>Up to 15%</a:t>
                      </a:r>
                    </a:p>
                  </a:txBody>
                  <a:tcPr anchor="ctr"/>
                </a:tc>
                <a:tc>
                  <a:txBody>
                    <a:bodyPr/>
                    <a:lstStyle/>
                    <a:p>
                      <a:r>
                        <a:rPr lang="en-US" sz="2000" kern="1200">
                          <a:solidFill>
                            <a:schemeClr val="dk1"/>
                          </a:solidFill>
                          <a:effectLst/>
                          <a:latin typeface="+mn-lt"/>
                          <a:ea typeface="+mn-ea"/>
                          <a:cs typeface="+mn-cs"/>
                        </a:rPr>
                        <a:t>Clinical laboratory fee schedule cuts for one year.</a:t>
                      </a:r>
                      <a:endParaRPr lang="en-US" sz="2000"/>
                    </a:p>
                  </a:txBody>
                  <a:tcPr anchor="ctr"/>
                </a:tc>
                <a:extLst>
                  <a:ext uri="{0D108BD9-81ED-4DB2-BD59-A6C34878D82A}">
                    <a16:rowId xmlns:a16="http://schemas.microsoft.com/office/drawing/2014/main" val="837303106"/>
                  </a:ext>
                </a:extLst>
              </a:tr>
            </a:tbl>
          </a:graphicData>
        </a:graphic>
      </p:graphicFrame>
      <p:grpSp>
        <p:nvGrpSpPr>
          <p:cNvPr id="4" name="Group 3">
            <a:extLst>
              <a:ext uri="{FF2B5EF4-FFF2-40B4-BE49-F238E27FC236}">
                <a16:creationId xmlns:a16="http://schemas.microsoft.com/office/drawing/2014/main" id="{C862E676-0391-4B51-B9FD-7D167CC0DDBF}"/>
              </a:ext>
            </a:extLst>
          </p:cNvPr>
          <p:cNvGrpSpPr/>
          <p:nvPr/>
        </p:nvGrpSpPr>
        <p:grpSpPr>
          <a:xfrm>
            <a:off x="1379544" y="3077016"/>
            <a:ext cx="640080" cy="4230745"/>
            <a:chOff x="1379544" y="3077016"/>
            <a:chExt cx="640080" cy="4230745"/>
          </a:xfrm>
        </p:grpSpPr>
        <p:sp>
          <p:nvSpPr>
            <p:cNvPr id="3" name="Arrow: Up 2">
              <a:extLst>
                <a:ext uri="{FF2B5EF4-FFF2-40B4-BE49-F238E27FC236}">
                  <a16:creationId xmlns:a16="http://schemas.microsoft.com/office/drawing/2014/main" id="{82C6B63B-2FE7-41F3-B817-70F2EDF317AB}"/>
                </a:ext>
              </a:extLst>
            </p:cNvPr>
            <p:cNvSpPr/>
            <p:nvPr/>
          </p:nvSpPr>
          <p:spPr>
            <a:xfrm>
              <a:off x="1379544" y="3077016"/>
              <a:ext cx="640080" cy="640080"/>
            </a:xfrm>
            <a:prstGeom prst="upArrow">
              <a:avLst/>
            </a:prstGeom>
            <a:solidFill>
              <a:srgbClr val="4087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3E91589A-9E34-4DD6-9749-84788E925CCC}"/>
                </a:ext>
              </a:extLst>
            </p:cNvPr>
            <p:cNvSpPr/>
            <p:nvPr/>
          </p:nvSpPr>
          <p:spPr>
            <a:xfrm rot="2700000">
              <a:off x="1379544" y="4273904"/>
              <a:ext cx="640080" cy="640080"/>
            </a:xfrm>
            <a:prstGeom prst="plus">
              <a:avLst/>
            </a:prstGeom>
            <a:solidFill>
              <a:srgbClr val="B21E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DD6B435F-0941-442C-83E5-7B8608B47B5C}"/>
                </a:ext>
              </a:extLst>
            </p:cNvPr>
            <p:cNvSpPr/>
            <p:nvPr/>
          </p:nvSpPr>
          <p:spPr>
            <a:xfrm rot="5400000">
              <a:off x="1379544" y="6667681"/>
              <a:ext cx="640080" cy="640080"/>
            </a:xfrm>
            <a:prstGeom prst="upArrow">
              <a:avLst/>
            </a:prstGeom>
            <a:solidFill>
              <a:srgbClr val="D35E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573F313-DF43-4682-A34B-FBF11CFCACCC}"/>
                </a:ext>
              </a:extLst>
            </p:cNvPr>
            <p:cNvGrpSpPr/>
            <p:nvPr/>
          </p:nvGrpSpPr>
          <p:grpSpPr>
            <a:xfrm>
              <a:off x="1379544" y="5470792"/>
              <a:ext cx="640080" cy="640080"/>
              <a:chOff x="1147471" y="6586941"/>
              <a:chExt cx="758293" cy="798475"/>
            </a:xfrm>
          </p:grpSpPr>
          <p:sp>
            <p:nvSpPr>
              <p:cNvPr id="12" name="Arrow: Up 11">
                <a:extLst>
                  <a:ext uri="{FF2B5EF4-FFF2-40B4-BE49-F238E27FC236}">
                    <a16:creationId xmlns:a16="http://schemas.microsoft.com/office/drawing/2014/main" id="{A7BACCED-B7B7-4228-BBF4-4FE89199DF24}"/>
                  </a:ext>
                </a:extLst>
              </p:cNvPr>
              <p:cNvSpPr/>
              <p:nvPr/>
            </p:nvSpPr>
            <p:spPr>
              <a:xfrm rot="5400000">
                <a:off x="1449593" y="6929245"/>
                <a:ext cx="456171" cy="456171"/>
              </a:xfrm>
              <a:prstGeom prst="upArrow">
                <a:avLst/>
              </a:prstGeom>
              <a:solidFill>
                <a:srgbClr val="5C66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73FAF13C-0916-4EB1-9B0C-28FE6BC842E3}"/>
                  </a:ext>
                </a:extLst>
              </p:cNvPr>
              <p:cNvSpPr/>
              <p:nvPr/>
            </p:nvSpPr>
            <p:spPr>
              <a:xfrm rot="5400000">
                <a:off x="1147471" y="6586941"/>
                <a:ext cx="456171" cy="456171"/>
              </a:xfrm>
              <a:prstGeom prst="upArrow">
                <a:avLst/>
              </a:prstGeom>
              <a:solidFill>
                <a:srgbClr val="D35E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803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7A3CF9-B663-4AAE-BF80-232A4F5E4D38}"/>
              </a:ext>
            </a:extLst>
          </p:cNvPr>
          <p:cNvSpPr>
            <a:spLocks noGrp="1"/>
          </p:cNvSpPr>
          <p:nvPr>
            <p:ph type="title"/>
          </p:nvPr>
        </p:nvSpPr>
        <p:spPr/>
        <p:txBody>
          <a:bodyPr>
            <a:normAutofit/>
          </a:bodyPr>
          <a:lstStyle/>
          <a:p>
            <a:r>
              <a:rPr lang="en-US"/>
              <a:t>Pathologists Face Up to 7% in 2023 Medicare Cuts</a:t>
            </a:r>
          </a:p>
        </p:txBody>
      </p:sp>
      <p:graphicFrame>
        <p:nvGraphicFramePr>
          <p:cNvPr id="2" name="Table 2">
            <a:extLst>
              <a:ext uri="{FF2B5EF4-FFF2-40B4-BE49-F238E27FC236}">
                <a16:creationId xmlns:a16="http://schemas.microsoft.com/office/drawing/2014/main" id="{8C605899-FC97-4390-9286-72AB5DE9ED26}"/>
              </a:ext>
            </a:extLst>
          </p:cNvPr>
          <p:cNvGraphicFramePr>
            <a:graphicFrameLocks noGrp="1"/>
          </p:cNvGraphicFramePr>
          <p:nvPr>
            <p:ph sz="half" idx="1"/>
            <p:extLst>
              <p:ext uri="{D42A27DB-BD31-4B8C-83A1-F6EECF244321}">
                <p14:modId xmlns:p14="http://schemas.microsoft.com/office/powerpoint/2010/main" val="1332336198"/>
              </p:ext>
            </p:extLst>
          </p:nvPr>
        </p:nvGraphicFramePr>
        <p:xfrm>
          <a:off x="871538" y="1736725"/>
          <a:ext cx="12920472" cy="2750770"/>
        </p:xfrm>
        <a:graphic>
          <a:graphicData uri="http://schemas.openxmlformats.org/drawingml/2006/table">
            <a:tbl>
              <a:tblPr firstRow="1" bandRow="1">
                <a:tableStyleId>{00A15C55-8517-42AA-B614-E9B94910E393}</a:tableStyleId>
              </a:tblPr>
              <a:tblGrid>
                <a:gridCol w="2338193">
                  <a:extLst>
                    <a:ext uri="{9D8B030D-6E8A-4147-A177-3AD203B41FA5}">
                      <a16:colId xmlns:a16="http://schemas.microsoft.com/office/drawing/2014/main" val="892278361"/>
                    </a:ext>
                  </a:extLst>
                </a:gridCol>
                <a:gridCol w="10582279">
                  <a:extLst>
                    <a:ext uri="{9D8B030D-6E8A-4147-A177-3AD203B41FA5}">
                      <a16:colId xmlns:a16="http://schemas.microsoft.com/office/drawing/2014/main" val="1042171456"/>
                    </a:ext>
                  </a:extLst>
                </a:gridCol>
              </a:tblGrid>
              <a:tr h="792904">
                <a:tc>
                  <a:txBody>
                    <a:bodyPr/>
                    <a:lstStyle/>
                    <a:p>
                      <a:pPr algn="ctr"/>
                      <a:r>
                        <a:rPr lang="en-US" sz="2000"/>
                        <a:t>Change %</a:t>
                      </a:r>
                    </a:p>
                  </a:txBody>
                  <a:tcPr anchor="ctr"/>
                </a:tc>
                <a:tc>
                  <a:txBody>
                    <a:bodyPr/>
                    <a:lstStyle/>
                    <a:p>
                      <a:pPr algn="l"/>
                      <a:r>
                        <a:rPr lang="en-US" sz="2000" b="1" kern="1200">
                          <a:solidFill>
                            <a:schemeClr val="lt1"/>
                          </a:solidFill>
                          <a:effectLst/>
                        </a:rPr>
                        <a:t>Projected Medicare Physician Fee Schedule Cuts</a:t>
                      </a:r>
                      <a:endParaRPr lang="en-US" sz="2000"/>
                    </a:p>
                  </a:txBody>
                  <a:tcPr anchor="ctr"/>
                </a:tc>
                <a:extLst>
                  <a:ext uri="{0D108BD9-81ED-4DB2-BD59-A6C34878D82A}">
                    <a16:rowId xmlns:a16="http://schemas.microsoft.com/office/drawing/2014/main" val="168635104"/>
                  </a:ext>
                </a:extLst>
              </a:tr>
              <a:tr h="978933">
                <a:tc>
                  <a:txBody>
                    <a:bodyPr/>
                    <a:lstStyle/>
                    <a:p>
                      <a:pPr algn="ctr"/>
                      <a:r>
                        <a:rPr lang="en-US" sz="2000" b="1"/>
                        <a:t>4%</a:t>
                      </a:r>
                    </a:p>
                  </a:txBody>
                  <a:tcPr anchor="ctr"/>
                </a:tc>
                <a:tc>
                  <a:txBody>
                    <a:bodyPr/>
                    <a:lstStyle/>
                    <a:p>
                      <a:r>
                        <a:rPr lang="en-US" sz="2000" kern="1200">
                          <a:solidFill>
                            <a:schemeClr val="dk1"/>
                          </a:solidFill>
                          <a:effectLst/>
                          <a:latin typeface="+mn-lt"/>
                          <a:ea typeface="+mn-ea"/>
                          <a:cs typeface="+mn-cs"/>
                        </a:rPr>
                        <a:t>Medicare pay-as-you-go (PAYGO) cut.</a:t>
                      </a:r>
                      <a:endParaRPr lang="en-US" sz="2000"/>
                    </a:p>
                  </a:txBody>
                  <a:tcPr anchor="ctr"/>
                </a:tc>
                <a:extLst>
                  <a:ext uri="{0D108BD9-81ED-4DB2-BD59-A6C34878D82A}">
                    <a16:rowId xmlns:a16="http://schemas.microsoft.com/office/drawing/2014/main" val="3349900147"/>
                  </a:ext>
                </a:extLst>
              </a:tr>
              <a:tr h="978933">
                <a:tc>
                  <a:txBody>
                    <a:bodyPr/>
                    <a:lstStyle/>
                    <a:p>
                      <a:pPr algn="ctr"/>
                      <a:r>
                        <a:rPr lang="en-US" sz="2000" b="1"/>
                        <a:t>3%</a:t>
                      </a:r>
                    </a:p>
                  </a:txBody>
                  <a:tcPr anchor="ctr"/>
                </a:tc>
                <a:tc>
                  <a:txBody>
                    <a:bodyPr/>
                    <a:lstStyle/>
                    <a:p>
                      <a:r>
                        <a:rPr lang="en-US" sz="2000" kern="1200">
                          <a:solidFill>
                            <a:schemeClr val="dk1"/>
                          </a:solidFill>
                          <a:effectLst/>
                          <a:latin typeface="+mn-lt"/>
                          <a:ea typeface="+mn-ea"/>
                          <a:cs typeface="+mn-cs"/>
                        </a:rPr>
                        <a:t>Offset increases to E/M services. </a:t>
                      </a:r>
                      <a:endParaRPr lang="en-US" sz="2000"/>
                    </a:p>
                  </a:txBody>
                  <a:tcPr anchor="ctr"/>
                </a:tc>
                <a:extLst>
                  <a:ext uri="{0D108BD9-81ED-4DB2-BD59-A6C34878D82A}">
                    <a16:rowId xmlns:a16="http://schemas.microsoft.com/office/drawing/2014/main" val="3881681671"/>
                  </a:ext>
                </a:extLst>
              </a:tr>
            </a:tbl>
          </a:graphicData>
        </a:graphic>
      </p:graphicFrame>
    </p:spTree>
    <p:extLst>
      <p:ext uri="{BB962C8B-B14F-4D97-AF65-F5344CB8AC3E}">
        <p14:creationId xmlns:p14="http://schemas.microsoft.com/office/powerpoint/2010/main" val="96681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B2F5-F9F1-4186-B561-A2856783F5D5}"/>
              </a:ext>
            </a:extLst>
          </p:cNvPr>
          <p:cNvSpPr>
            <a:spLocks noGrp="1"/>
          </p:cNvSpPr>
          <p:nvPr>
            <p:ph type="title"/>
          </p:nvPr>
        </p:nvSpPr>
        <p:spPr/>
        <p:txBody>
          <a:bodyPr/>
          <a:lstStyle/>
          <a:p>
            <a:r>
              <a:rPr lang="en-US" dirty="0"/>
              <a:t>What the CAP is Doing to Stop these Cuts</a:t>
            </a:r>
          </a:p>
        </p:txBody>
      </p:sp>
      <p:sp>
        <p:nvSpPr>
          <p:cNvPr id="4" name="Content Placeholder 3">
            <a:extLst>
              <a:ext uri="{FF2B5EF4-FFF2-40B4-BE49-F238E27FC236}">
                <a16:creationId xmlns:a16="http://schemas.microsoft.com/office/drawing/2014/main" id="{880DE4AB-3DB5-4D7E-A142-DB275BA35D04}"/>
              </a:ext>
            </a:extLst>
          </p:cNvPr>
          <p:cNvSpPr>
            <a:spLocks noGrp="1"/>
          </p:cNvSpPr>
          <p:nvPr>
            <p:ph idx="1"/>
          </p:nvPr>
        </p:nvSpPr>
        <p:spPr>
          <a:xfrm>
            <a:off x="870445" y="1534319"/>
            <a:ext cx="6616205" cy="5654675"/>
          </a:xfrm>
        </p:spPr>
        <p:txBody>
          <a:bodyPr/>
          <a:lstStyle/>
          <a:p>
            <a:r>
              <a:rPr lang="en-US" dirty="0"/>
              <a:t>Stopping cuts to pathology services is the CAP’s top priority.</a:t>
            </a:r>
          </a:p>
          <a:p>
            <a:r>
              <a:rPr lang="en-US" dirty="0"/>
              <a:t>At the 2022 Pathologists Leadership Summit and our Hill Day:</a:t>
            </a:r>
          </a:p>
          <a:p>
            <a:pPr lvl="1"/>
            <a:r>
              <a:rPr lang="en-US" dirty="0"/>
              <a:t>CAP members met with roughly 300 congressional offices and urged Congress to mitigate the cuts.</a:t>
            </a:r>
          </a:p>
          <a:p>
            <a:pPr lvl="1"/>
            <a:r>
              <a:rPr lang="en-US" sz="2000" dirty="0"/>
              <a:t>Our ask was to extend Medicare pay relief to physicians through 2023.</a:t>
            </a:r>
          </a:p>
          <a:p>
            <a:pPr lvl="1"/>
            <a:r>
              <a:rPr lang="en-US" dirty="0"/>
              <a:t>CAP also engages with the American Medical Association and a broad coalition of physician groups to collectively lobby against the cuts.</a:t>
            </a:r>
          </a:p>
          <a:p>
            <a:pPr lvl="1"/>
            <a:endParaRPr lang="en-US" dirty="0"/>
          </a:p>
        </p:txBody>
      </p:sp>
      <p:pic>
        <p:nvPicPr>
          <p:cNvPr id="1026" name="Picture 2" descr="A person standing in front of a group of people sitting in chairs&#10;&#10;Description automatically generated with low confidence">
            <a:extLst>
              <a:ext uri="{FF2B5EF4-FFF2-40B4-BE49-F238E27FC236}">
                <a16:creationId xmlns:a16="http://schemas.microsoft.com/office/drawing/2014/main" id="{ED48A31E-4D72-44F1-A6D0-3B41B4C01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74" b="15986"/>
          <a:stretch/>
        </p:blipFill>
        <p:spPr bwMode="auto">
          <a:xfrm>
            <a:off x="8299215" y="2207855"/>
            <a:ext cx="5601544" cy="342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2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a:extLst>
              <a:ext uri="{FF2B5EF4-FFF2-40B4-BE49-F238E27FC236}">
                <a16:creationId xmlns:a16="http://schemas.microsoft.com/office/drawing/2014/main" id="{D8F1562B-AD32-43E2-89A9-B42B439B3470}"/>
              </a:ext>
            </a:extLst>
          </p:cNvPr>
          <p:cNvPicPr>
            <a:picLocks noGrp="1" noChangeAspect="1" noChangeArrowheads="1"/>
          </p:cNvPicPr>
          <p:nvPr>
            <p:ph type="pic" sz="quarter" idx="18"/>
          </p:nvPr>
        </p:nvPicPr>
        <p:blipFill rotWithShape="1">
          <a:blip r:embed="rId3">
            <a:extLst>
              <a:ext uri="{28A0092B-C50C-407E-A947-70E740481C1C}">
                <a14:useLocalDpi xmlns:a14="http://schemas.microsoft.com/office/drawing/2010/main" val="0"/>
              </a:ext>
            </a:extLst>
          </a:blip>
          <a:srcRect l="29195" r="1195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7C87AD1-8DE9-443D-A77E-CFBBB5279D07}"/>
              </a:ext>
            </a:extLst>
          </p:cNvPr>
          <p:cNvSpPr>
            <a:spLocks noGrp="1"/>
          </p:cNvSpPr>
          <p:nvPr>
            <p:ph type="title"/>
          </p:nvPr>
        </p:nvSpPr>
        <p:spPr/>
        <p:txBody>
          <a:bodyPr/>
          <a:lstStyle/>
          <a:p>
            <a:r>
              <a:rPr lang="en-US" dirty="0"/>
              <a:t>Additional CAP Hill Day Lobbying Asks</a:t>
            </a:r>
          </a:p>
        </p:txBody>
      </p:sp>
      <p:sp>
        <p:nvSpPr>
          <p:cNvPr id="5" name="Text Placeholder 4">
            <a:extLst>
              <a:ext uri="{FF2B5EF4-FFF2-40B4-BE49-F238E27FC236}">
                <a16:creationId xmlns:a16="http://schemas.microsoft.com/office/drawing/2014/main" id="{B474EBBD-35CE-4C01-895D-C91903593349}"/>
              </a:ext>
            </a:extLst>
          </p:cNvPr>
          <p:cNvSpPr>
            <a:spLocks noGrp="1"/>
          </p:cNvSpPr>
          <p:nvPr>
            <p:ph type="body" sz="quarter" idx="12"/>
          </p:nvPr>
        </p:nvSpPr>
        <p:spPr/>
        <p:txBody>
          <a:bodyPr>
            <a:normAutofit/>
          </a:bodyPr>
          <a:lstStyle/>
          <a:p>
            <a:r>
              <a:rPr lang="en-US" sz="3840" dirty="0"/>
              <a:t>Support the PREVENT Pandemics Act.</a:t>
            </a:r>
          </a:p>
          <a:p>
            <a:r>
              <a:rPr lang="en-US" sz="4400" dirty="0"/>
              <a:t>C</a:t>
            </a:r>
            <a:r>
              <a:rPr lang="en-US" sz="4000" dirty="0"/>
              <a:t>osponsor the Resident Physician Shortage Reduction Act of 2021.</a:t>
            </a:r>
            <a:endParaRPr lang="en-US" sz="4400" dirty="0"/>
          </a:p>
          <a:p>
            <a:endParaRPr lang="en-US" sz="3840" dirty="0"/>
          </a:p>
          <a:p>
            <a:pPr marL="0" indent="0">
              <a:buNone/>
            </a:pPr>
            <a:endParaRPr lang="en-US" sz="3840" dirty="0"/>
          </a:p>
        </p:txBody>
      </p:sp>
    </p:spTree>
    <p:extLst>
      <p:ext uri="{BB962C8B-B14F-4D97-AF65-F5344CB8AC3E}">
        <p14:creationId xmlns:p14="http://schemas.microsoft.com/office/powerpoint/2010/main" val="14128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432C1A-BAA9-4C27-A580-C19EC962FF47}"/>
              </a:ext>
            </a:extLst>
          </p:cNvPr>
          <p:cNvSpPr>
            <a:spLocks noGrp="1"/>
          </p:cNvSpPr>
          <p:nvPr>
            <p:ph type="title"/>
          </p:nvPr>
        </p:nvSpPr>
        <p:spPr>
          <a:xfrm>
            <a:off x="871538" y="465137"/>
            <a:ext cx="7646820" cy="1315537"/>
          </a:xfrm>
        </p:spPr>
        <p:txBody>
          <a:bodyPr/>
          <a:lstStyle/>
          <a:p>
            <a:r>
              <a:rPr lang="en-US"/>
              <a:t>CAP Engages Congress on PREVENT Pandemics Act</a:t>
            </a:r>
          </a:p>
        </p:txBody>
      </p:sp>
      <p:sp>
        <p:nvSpPr>
          <p:cNvPr id="7" name="Text Placeholder 6">
            <a:extLst>
              <a:ext uri="{FF2B5EF4-FFF2-40B4-BE49-F238E27FC236}">
                <a16:creationId xmlns:a16="http://schemas.microsoft.com/office/drawing/2014/main" id="{6585F288-7390-463E-8507-D0CA0523DB2E}"/>
              </a:ext>
            </a:extLst>
          </p:cNvPr>
          <p:cNvSpPr>
            <a:spLocks noGrp="1"/>
          </p:cNvSpPr>
          <p:nvPr>
            <p:ph type="body" sz="quarter" idx="12"/>
          </p:nvPr>
        </p:nvSpPr>
        <p:spPr>
          <a:xfrm>
            <a:off x="871537" y="2390775"/>
            <a:ext cx="13284729" cy="4171390"/>
          </a:xfrm>
        </p:spPr>
        <p:txBody>
          <a:bodyPr>
            <a:normAutofit fontScale="92500" lnSpcReduction="10000"/>
          </a:bodyPr>
          <a:lstStyle/>
          <a:p>
            <a:pPr marL="0" indent="0">
              <a:buNone/>
            </a:pPr>
            <a:r>
              <a:rPr lang="en-US" sz="3600" b="1" i="0" dirty="0">
                <a:effectLst/>
                <a:latin typeface="+mj-lt"/>
              </a:rPr>
              <a:t>Key elements of the legislation:</a:t>
            </a:r>
          </a:p>
          <a:p>
            <a:pPr algn="l" fontAlgn="base">
              <a:buFont typeface="Arial" panose="020B0604020202020204" pitchFamily="34" charset="0"/>
              <a:buChar char="•"/>
            </a:pPr>
            <a:r>
              <a:rPr lang="en-US" sz="3600" b="1" i="0" dirty="0">
                <a:effectLst/>
                <a:latin typeface="+mj-lt"/>
              </a:rPr>
              <a:t>$175 million a year from 2023-2027 to strengthen federal and state preparedness and improve public health response.</a:t>
            </a:r>
          </a:p>
          <a:p>
            <a:pPr algn="l" fontAlgn="base">
              <a:buFont typeface="Arial" panose="020B0604020202020204" pitchFamily="34" charset="0"/>
              <a:buChar char="•"/>
            </a:pPr>
            <a:r>
              <a:rPr lang="en-US" sz="3600" b="1" i="0" dirty="0">
                <a:effectLst/>
                <a:latin typeface="+mj-lt"/>
              </a:rPr>
              <a:t>Additional funds, as needed, to accelerate research and countermeasures.</a:t>
            </a:r>
          </a:p>
          <a:p>
            <a:pPr algn="l" fontAlgn="base">
              <a:buFont typeface="Arial" panose="020B0604020202020204" pitchFamily="34" charset="0"/>
              <a:buChar char="•"/>
            </a:pPr>
            <a:r>
              <a:rPr lang="en-US" sz="3600" b="1" i="0" dirty="0">
                <a:effectLst/>
                <a:latin typeface="+mj-lt"/>
              </a:rPr>
              <a:t>$750 million to modernize the medical supply chain.</a:t>
            </a:r>
          </a:p>
        </p:txBody>
      </p:sp>
    </p:spTree>
    <p:extLst>
      <p:ext uri="{BB962C8B-B14F-4D97-AF65-F5344CB8AC3E}">
        <p14:creationId xmlns:p14="http://schemas.microsoft.com/office/powerpoint/2010/main" val="359361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F7D53-1E29-40BB-A068-A1C1F64FF67C}"/>
              </a:ext>
            </a:extLst>
          </p:cNvPr>
          <p:cNvSpPr>
            <a:spLocks noGrp="1"/>
          </p:cNvSpPr>
          <p:nvPr>
            <p:ph type="title"/>
          </p:nvPr>
        </p:nvSpPr>
        <p:spPr/>
        <p:txBody>
          <a:bodyPr/>
          <a:lstStyle/>
          <a:p>
            <a:r>
              <a:rPr lang="en-US"/>
              <a:t>Support the Resident Physician </a:t>
            </a:r>
            <a:br>
              <a:rPr lang="en-US"/>
            </a:br>
            <a:r>
              <a:rPr lang="en-US"/>
              <a:t>Shortage Reduction Act</a:t>
            </a:r>
          </a:p>
        </p:txBody>
      </p:sp>
      <p:sp>
        <p:nvSpPr>
          <p:cNvPr id="5" name="Text Placeholder 4">
            <a:extLst>
              <a:ext uri="{FF2B5EF4-FFF2-40B4-BE49-F238E27FC236}">
                <a16:creationId xmlns:a16="http://schemas.microsoft.com/office/drawing/2014/main" id="{4C680DAD-96F1-4997-BBC7-436D12676EEC}"/>
              </a:ext>
            </a:extLst>
          </p:cNvPr>
          <p:cNvSpPr>
            <a:spLocks noGrp="1"/>
          </p:cNvSpPr>
          <p:nvPr>
            <p:ph type="body" sz="quarter" idx="12"/>
          </p:nvPr>
        </p:nvSpPr>
        <p:spPr>
          <a:xfrm>
            <a:off x="871538" y="2390776"/>
            <a:ext cx="13088936" cy="4291378"/>
          </a:xfrm>
        </p:spPr>
        <p:txBody>
          <a:bodyPr>
            <a:normAutofit fontScale="85000" lnSpcReduction="20000"/>
          </a:bodyPr>
          <a:lstStyle/>
          <a:p>
            <a:r>
              <a:rPr lang="en-US" sz="3600" b="1" dirty="0">
                <a:latin typeface="+mj-lt"/>
              </a:rPr>
              <a:t>Congress must develop policies and pass legislation addressing laboratory personnel shortages.</a:t>
            </a:r>
          </a:p>
          <a:p>
            <a:r>
              <a:rPr lang="en-US" sz="3600" b="1" dirty="0">
                <a:latin typeface="+mj-lt"/>
              </a:rPr>
              <a:t>Support the Resident Physician Shortage Reduction Act.</a:t>
            </a:r>
          </a:p>
          <a:p>
            <a:pPr lvl="1"/>
            <a:r>
              <a:rPr lang="en-US" sz="3600" b="1" dirty="0">
                <a:latin typeface="+mj-lt"/>
              </a:rPr>
              <a:t>Bipartisan/bicameral legislation to provide 14,000 new Medicare-supported GME positions over seven years.</a:t>
            </a:r>
          </a:p>
          <a:p>
            <a:pPr lvl="1"/>
            <a:r>
              <a:rPr lang="en-US" sz="3600" b="1" dirty="0">
                <a:latin typeface="+mj-lt"/>
              </a:rPr>
              <a:t>Increasing funds for GME will protect residency slots for pathology.</a:t>
            </a:r>
          </a:p>
        </p:txBody>
      </p:sp>
    </p:spTree>
    <p:extLst>
      <p:ext uri="{BB962C8B-B14F-4D97-AF65-F5344CB8AC3E}">
        <p14:creationId xmlns:p14="http://schemas.microsoft.com/office/powerpoint/2010/main" val="492666326"/>
      </p:ext>
    </p:extLst>
  </p:cSld>
  <p:clrMapOvr>
    <a:masterClrMapping/>
  </p:clrMapOvr>
</p:sld>
</file>

<file path=ppt/theme/theme1.xml><?xml version="1.0" encoding="utf-8"?>
<a:theme xmlns:a="http://schemas.openxmlformats.org/drawingml/2006/main" name="WideScreen1wide_NWCAP">
  <a:themeElements>
    <a:clrScheme name="CAP 1">
      <a:dk1>
        <a:srgbClr val="000000"/>
      </a:dk1>
      <a:lt1>
        <a:srgbClr val="FFFFFF"/>
      </a:lt1>
      <a:dk2>
        <a:srgbClr val="009ABF"/>
      </a:dk2>
      <a:lt2>
        <a:srgbClr val="5C6670"/>
      </a:lt2>
      <a:accent1>
        <a:srgbClr val="C3C6C8"/>
      </a:accent1>
      <a:accent2>
        <a:srgbClr val="B21E28"/>
      </a:accent2>
      <a:accent3>
        <a:srgbClr val="D35E13"/>
      </a:accent3>
      <a:accent4>
        <a:srgbClr val="009ABF"/>
      </a:accent4>
      <a:accent5>
        <a:srgbClr val="408740"/>
      </a:accent5>
      <a:accent6>
        <a:srgbClr val="5C6670"/>
      </a:accent6>
      <a:hlink>
        <a:srgbClr val="0000FF"/>
      </a:hlink>
      <a:folHlink>
        <a:srgbClr val="B21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30080_Onscreen PPT template_EV-1021_lr.potx" id="{7689983E-9425-4405-A68A-C3C2EF2E0EC5}" vid="{BFD40AE5-17FF-4BB1-8EA4-5F25B11B40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9201ff5-4252-42b1-8ea2-953059573a67">
      <UserInfo>
        <DisplayName>Charles Fiegl (s)</DisplayName>
        <AccountId>11</AccountId>
        <AccountType/>
      </UserInfo>
      <UserInfo>
        <DisplayName>Lisa Fatheree (m-s)</DisplayName>
        <AccountId>30</AccountId>
        <AccountType/>
      </UserInfo>
      <UserInfo>
        <DisplayName>Patricia Kaminski (s)</DisplayName>
        <AccountId>54</AccountId>
        <AccountType/>
      </UserInfo>
      <UserInfo>
        <DisplayName>Jennell Pinpin (s)</DisplayName>
        <AccountId>62</AccountId>
        <AccountType/>
      </UserInfo>
      <UserInfo>
        <DisplayName>Megan Wick (m-s)</DisplayName>
        <AccountId>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6E68157236A54198114042FFB58F4E" ma:contentTypeVersion="6" ma:contentTypeDescription="Create a new document." ma:contentTypeScope="" ma:versionID="fdfa46437bf2dee14627b0252f40dc8b">
  <xsd:schema xmlns:xsd="http://www.w3.org/2001/XMLSchema" xmlns:xs="http://www.w3.org/2001/XMLSchema" xmlns:p="http://schemas.microsoft.com/office/2006/metadata/properties" xmlns:ns2="848273fb-a433-45d5-92b5-7c1803c11800" xmlns:ns3="89201ff5-4252-42b1-8ea2-953059573a67" targetNamespace="http://schemas.microsoft.com/office/2006/metadata/properties" ma:root="true" ma:fieldsID="6d0a6d064b1d0d94cc2cc2e2477a826a" ns2:_="" ns3:_="">
    <xsd:import namespace="848273fb-a433-45d5-92b5-7c1803c11800"/>
    <xsd:import namespace="89201ff5-4252-42b1-8ea2-953059573a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273fb-a433-45d5-92b5-7c1803c11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201ff5-4252-42b1-8ea2-953059573a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89201ff5-4252-42b1-8ea2-953059573a67"/>
    <ds:schemaRef ds:uri="http://purl.org/dc/dcmitype/"/>
    <ds:schemaRef ds:uri="http://schemas.microsoft.com/office/infopath/2007/PartnerControls"/>
    <ds:schemaRef ds:uri="http://purl.org/dc/elements/1.1/"/>
    <ds:schemaRef ds:uri="http://schemas.microsoft.com/office/2006/metadata/properties"/>
    <ds:schemaRef ds:uri="848273fb-a433-45d5-92b5-7c1803c11800"/>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0BC46C78-3B7F-440D-B7AA-A0F3FAF58C90}">
  <ds:schemaRefs>
    <ds:schemaRef ds:uri="848273fb-a433-45d5-92b5-7c1803c11800"/>
    <ds:schemaRef ds:uri="89201ff5-4252-42b1-8ea2-953059573a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30080_Onscreen PPT template_EV-1021_lr</Template>
  <TotalTime>146</TotalTime>
  <Words>5130</Words>
  <Application>Microsoft Macintosh PowerPoint</Application>
  <PresentationFormat>Custom</PresentationFormat>
  <Paragraphs>398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Century Gothic</vt:lpstr>
      <vt:lpstr>Courier New</vt:lpstr>
      <vt:lpstr>Lucida Grande</vt:lpstr>
      <vt:lpstr>Segoe UI</vt:lpstr>
      <vt:lpstr>Symbol</vt:lpstr>
      <vt:lpstr>WideScreen1wide_NWCAP</vt:lpstr>
      <vt:lpstr>The CAP: Your Professional and Advocacy Home</vt:lpstr>
      <vt:lpstr>How the CAP is Helping You</vt:lpstr>
      <vt:lpstr>Your Advocacy Home: Influencing Public Policy and Amplifying Pathology’s Voice</vt:lpstr>
      <vt:lpstr>Pathologists Averted Up to 10% in 2022 Medicare Cuts</vt:lpstr>
      <vt:lpstr>Pathologists Face Up to 7% in 2023 Medicare Cuts</vt:lpstr>
      <vt:lpstr>What the CAP is Doing to Stop these Cuts</vt:lpstr>
      <vt:lpstr>Additional CAP Hill Day Lobbying Asks</vt:lpstr>
      <vt:lpstr>CAP Engages Congress on PREVENT Pandemics Act</vt:lpstr>
      <vt:lpstr>Support the Resident Physician  Shortage Reduction Act</vt:lpstr>
      <vt:lpstr>Advocacy on Private Payer Issues</vt:lpstr>
      <vt:lpstr>Private Health Care Payers</vt:lpstr>
      <vt:lpstr>Private Health Care Payers</vt:lpstr>
      <vt:lpstr>Private Health Care Payers</vt:lpstr>
      <vt:lpstr>Update on Cigna Professional Component of Clinical Pathology Policy</vt:lpstr>
      <vt:lpstr>Update on Cigna Professional Component of Clinical Pathology Policy</vt:lpstr>
      <vt:lpstr>CAP Files Amicus Brief Over No Surprises Act</vt:lpstr>
      <vt:lpstr>CAP Files Amicus Brief Over No Surprises Act</vt:lpstr>
      <vt:lpstr>CAP Files Amicus Brief Over No Surprises Act</vt:lpstr>
      <vt:lpstr>CAP Advocacy on No Surprises Act Going Forward</vt:lpstr>
      <vt:lpstr>CAP Advocacy on No Surprises Act Going Forward continued</vt:lpstr>
      <vt:lpstr>Massachusetts: Out-of-Network Services</vt:lpstr>
      <vt:lpstr>Massachusetts: Prior Authorization continued</vt:lpstr>
      <vt:lpstr>CAP Collaborates with State Pathology Societies</vt:lpstr>
      <vt:lpstr>The CAP Is Your Advocacy Home</vt:lpstr>
      <vt:lpstr>Your Professional Home: How the CAP Helps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CAP: Your Professional and Advocacy Home</dc:title>
  <dc:creator>Kayee Ip (s)</dc:creator>
  <cp:lastModifiedBy>David Gang</cp:lastModifiedBy>
  <cp:revision>11</cp:revision>
  <cp:lastPrinted>2022-05-06T23:10:25Z</cp:lastPrinted>
  <dcterms:created xsi:type="dcterms:W3CDTF">2021-10-13T13:45:18Z</dcterms:created>
  <dcterms:modified xsi:type="dcterms:W3CDTF">2022-05-09T15:32:12Z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0x0101004A6E68157236A54198114042FFB58F4E</vt:lpwstr>
  </property>
</Properties>
</file>